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9" r:id="rId1"/>
  </p:sldMasterIdLst>
  <p:notesMasterIdLst>
    <p:notesMasterId r:id="rId30"/>
  </p:notesMasterIdLst>
  <p:sldIdLst>
    <p:sldId id="256" r:id="rId2"/>
    <p:sldId id="257" r:id="rId3"/>
    <p:sldId id="258" r:id="rId4"/>
    <p:sldId id="259" r:id="rId5"/>
    <p:sldId id="260" r:id="rId6"/>
    <p:sldId id="351" r:id="rId7"/>
    <p:sldId id="261" r:id="rId8"/>
    <p:sldId id="350" r:id="rId9"/>
    <p:sldId id="355" r:id="rId10"/>
    <p:sldId id="356" r:id="rId11"/>
    <p:sldId id="357" r:id="rId12"/>
    <p:sldId id="262" r:id="rId13"/>
    <p:sldId id="263" r:id="rId14"/>
    <p:sldId id="264" r:id="rId15"/>
    <p:sldId id="265" r:id="rId16"/>
    <p:sldId id="266" r:id="rId17"/>
    <p:sldId id="309" r:id="rId18"/>
    <p:sldId id="310" r:id="rId19"/>
    <p:sldId id="311" r:id="rId20"/>
    <p:sldId id="279" r:id="rId21"/>
    <p:sldId id="314" r:id="rId22"/>
    <p:sldId id="315" r:id="rId23"/>
    <p:sldId id="332" r:id="rId24"/>
    <p:sldId id="336" r:id="rId25"/>
    <p:sldId id="280" r:id="rId26"/>
    <p:sldId id="352" r:id="rId27"/>
    <p:sldId id="337" r:id="rId28"/>
    <p:sldId id="354"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70" autoAdjust="0"/>
    <p:restoredTop sz="94351" autoAdjust="0"/>
  </p:normalViewPr>
  <p:slideViewPr>
    <p:cSldViewPr>
      <p:cViewPr varScale="1">
        <p:scale>
          <a:sx n="81" d="100"/>
          <a:sy n="81" d="100"/>
        </p:scale>
        <p:origin x="53" y="53"/>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0.png>
</file>

<file path=ppt/media/image11.JPG>
</file>

<file path=ppt/media/image12.jpg>
</file>

<file path=ppt/media/image13.jpg>
</file>

<file path=ppt/media/image14.jpeg>
</file>

<file path=ppt/media/image15.png>
</file>

<file path=ppt/media/image2.jp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169ECE-3D5C-43E2-ADDC-FBA21FA1B2BE}" type="datetimeFigureOut">
              <a:rPr lang="en-US" smtClean="0"/>
              <a:t>2/8/2021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648A9F-7530-43D9-ACEB-FBFFF09E042B}" type="slidenum">
              <a:rPr lang="en-US" smtClean="0"/>
              <a:t>‹#›</a:t>
            </a:fld>
            <a:endParaRPr lang="en-US"/>
          </a:p>
        </p:txBody>
      </p:sp>
    </p:spTree>
    <p:extLst>
      <p:ext uri="{BB962C8B-B14F-4D97-AF65-F5344CB8AC3E}">
        <p14:creationId xmlns:p14="http://schemas.microsoft.com/office/powerpoint/2010/main" val="883975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24988176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B03EA0-2F37-4F62-93D1-61BCD1BEDED7}" type="datetimeFigureOut">
              <a:rPr lang="en-US" smtClean="0"/>
              <a:t>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949427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651226" y="4700702"/>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6CB03EA0-2F37-4F62-93D1-61BCD1BEDED7}" type="datetimeFigureOut">
              <a:rPr lang="en-US" smtClean="0"/>
              <a:t>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7641335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6CB03EA0-2F37-4F62-93D1-61BCD1BEDED7}" type="datetimeFigureOut">
              <a:rPr lang="en-US" smtClean="0"/>
              <a:t>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293956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425970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610354089"/>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7924800" cy="1143000"/>
          </a:xfrm>
        </p:spPr>
        <p:txBody>
          <a:body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
        <p:nvSpPr>
          <p:cNvPr id="8" name="Content Placeholder 7"/>
          <p:cNvSpPr>
            <a:spLocks noGrp="1"/>
          </p:cNvSpPr>
          <p:nvPr>
            <p:ph sz="quarter" idx="13"/>
          </p:nvPr>
        </p:nvSpPr>
        <p:spPr>
          <a:xfrm>
            <a:off x="609600" y="1600200"/>
            <a:ext cx="79248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03987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809997" y="2222287"/>
            <a:ext cx="7524003" cy="36365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868822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CB03EA0-2F37-4F62-93D1-61BCD1BEDED7}" type="datetimeFigureOut">
              <a:rPr lang="en-US" smtClean="0"/>
              <a:t>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228153297"/>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09996" y="2222287"/>
            <a:ext cx="367072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0" y="2222287"/>
            <a:ext cx="3670720"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CB03EA0-2F37-4F62-93D1-61BCD1BEDED7}" type="datetimeFigureOut">
              <a:rPr lang="en-US" smtClean="0"/>
              <a:t>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036704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B03EA0-2F37-4F62-93D1-61BCD1BEDED7}" type="datetimeFigureOut">
              <a:rPr lang="en-US" smtClean="0"/>
              <a:t>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249864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CB03EA0-2F37-4F62-93D1-61BCD1BEDED7}" type="datetimeFigureOut">
              <a:rPr lang="en-US" smtClean="0"/>
              <a:t>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362474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B03EA0-2F37-4F62-93D1-61BCD1BEDED7}" type="datetimeFigureOut">
              <a:rPr lang="en-US" smtClean="0"/>
              <a:t>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799667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641724" y="446087"/>
            <a:ext cx="4689475"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B03EA0-2F37-4F62-93D1-61BCD1BEDED7}" type="datetimeFigureOut">
              <a:rPr lang="en-US" smtClean="0"/>
              <a:t>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9591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2914357" y="6041361"/>
            <a:ext cx="732659" cy="365125"/>
          </a:xfrm>
        </p:spPr>
        <p:txBody>
          <a:bodyPr/>
          <a:lstStyle/>
          <a:p>
            <a:fld id="{6CB03EA0-2F37-4F62-93D1-61BCD1BEDED7}" type="datetimeFigureOut">
              <a:rPr lang="en-US" smtClean="0"/>
              <a:t>2/8/2021</a:t>
            </a:fld>
            <a:endParaRPr lang="en-US"/>
          </a:p>
        </p:txBody>
      </p:sp>
      <p:sp>
        <p:nvSpPr>
          <p:cNvPr id="6" name="Footer Placeholder 5"/>
          <p:cNvSpPr>
            <a:spLocks noGrp="1"/>
          </p:cNvSpPr>
          <p:nvPr>
            <p:ph type="ftr" sz="quarter" idx="11"/>
          </p:nvPr>
        </p:nvSpPr>
        <p:spPr>
          <a:xfrm>
            <a:off x="442797" y="6041361"/>
            <a:ext cx="2471560" cy="365125"/>
          </a:xfrm>
        </p:spPr>
        <p:txBody>
          <a:bodyPr/>
          <a:lstStyle/>
          <a:p>
            <a:endParaRPr lang="en-US"/>
          </a:p>
        </p:txBody>
      </p:sp>
      <p:sp>
        <p:nvSpPr>
          <p:cNvPr id="7" name="Slide Number Placeholder 6"/>
          <p:cNvSpPr>
            <a:spLocks noGrp="1"/>
          </p:cNvSpPr>
          <p:nvPr>
            <p:ph type="sldNum" sz="quarter" idx="12"/>
          </p:nvPr>
        </p:nvSpPr>
        <p:spPr>
          <a:xfrm>
            <a:off x="3647017" y="5915887"/>
            <a:ext cx="796616" cy="490599"/>
          </a:xfrm>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037771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6CB03EA0-2F37-4F62-93D1-61BCD1BEDED7}" type="datetimeFigureOut">
              <a:rPr lang="en-US" smtClean="0"/>
              <a:t>2/8/2021</a:t>
            </a:fld>
            <a:endParaRPr lang="en-US"/>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75ECBC2B-047C-4DA3-A87D-9C137F3EDB9B}" type="slidenum">
              <a:rPr lang="en-US" smtClean="0"/>
              <a:t>‹#›</a:t>
            </a:fld>
            <a:endParaRPr lang="en-US"/>
          </a:p>
        </p:txBody>
      </p:sp>
    </p:spTree>
    <p:extLst>
      <p:ext uri="{BB962C8B-B14F-4D97-AF65-F5344CB8AC3E}">
        <p14:creationId xmlns:p14="http://schemas.microsoft.com/office/powerpoint/2010/main" val="207120067"/>
      </p:ext>
    </p:extLst>
  </p:cSld>
  <p:clrMap bg1="dk1" tx1="lt1" bg2="dk2" tx2="lt2" accent1="accent1" accent2="accent2" accent3="accent3" accent4="accent4" accent5="accent5" accent6="accent6" hlink="hlink" folHlink="folHlink"/>
  <p:sldLayoutIdLst>
    <p:sldLayoutId id="2147483890" r:id="rId1"/>
    <p:sldLayoutId id="2147483891" r:id="rId2"/>
    <p:sldLayoutId id="2147483892" r:id="rId3"/>
    <p:sldLayoutId id="2147483893" r:id="rId4"/>
    <p:sldLayoutId id="2147483894" r:id="rId5"/>
    <p:sldLayoutId id="2147483895" r:id="rId6"/>
    <p:sldLayoutId id="2147483896" r:id="rId7"/>
    <p:sldLayoutId id="2147483897" r:id="rId8"/>
    <p:sldLayoutId id="2147483898" r:id="rId9"/>
    <p:sldLayoutId id="2147483899" r:id="rId10"/>
    <p:sldLayoutId id="2147483900" r:id="rId11"/>
    <p:sldLayoutId id="2147483901" r:id="rId12"/>
    <p:sldLayoutId id="2147483902" r:id="rId13"/>
    <p:sldLayoutId id="2147483903" r:id="rId14"/>
    <p:sldLayoutId id="2147483904" r:id="rId15"/>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7" Type="http://schemas.openxmlformats.org/officeDocument/2006/relationships/hyperlink" Target="https://creativecommons.org/licenses/by-nc/3.0/" TargetMode="Externa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http://pngimg.com/download/43024" TargetMode="External"/><Relationship Id="rId5" Type="http://schemas.openxmlformats.org/officeDocument/2006/relationships/image" Target="../media/image8.png"/><Relationship Id="rId4" Type="http://schemas.openxmlformats.org/officeDocument/2006/relationships/hyperlink" Target="https://creativecommons.org/licenses/by-sa/3.0/"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pngimg.com/download/5931" TargetMode="External"/><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pngimg.com/download/5931" TargetMode="Externa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0.png"/><Relationship Id="rId4" Type="http://schemas.openxmlformats.org/officeDocument/2006/relationships/hyperlink" Target="https://creativecommons.org/licenses/by-nc/3.0/"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0.png"/><Relationship Id="rId4" Type="http://schemas.openxmlformats.org/officeDocument/2006/relationships/hyperlink" Target="https://creativecommons.org/licenses/by-sa/3.0/"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0.png"/><Relationship Id="rId4" Type="http://schemas.openxmlformats.org/officeDocument/2006/relationships/hyperlink" Target="https://creativecommons.org/licenses/by-sa/3.0/"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hyperlink" Target="http://www.thaigoodview.com/node/161284" TargetMode="External"/><Relationship Id="rId7" Type="http://schemas.openxmlformats.org/officeDocument/2006/relationships/hyperlink" Target="https://creativecommons.org/licenses/by-sa/3.0/"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hyperlink" Target="https://en.wikipedia.org/wiki/Computer_terminal#Dumb_terminals" TargetMode="External"/><Relationship Id="rId5" Type="http://schemas.openxmlformats.org/officeDocument/2006/relationships/image" Target="../media/image3.jpg"/><Relationship Id="rId4" Type="http://schemas.openxmlformats.org/officeDocument/2006/relationships/hyperlink" Target="https://creativecommons.org/licenses/by-nc-sa/3.0/"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hyperlink" Target="https://en.wikipedia.org/wiki/Network_switch" TargetMode="External"/><Relationship Id="rId2" Type="http://schemas.openxmlformats.org/officeDocument/2006/relationships/image" Target="../media/image12.jpg"/><Relationship Id="rId1" Type="http://schemas.openxmlformats.org/officeDocument/2006/relationships/slideLayout" Target="../slideLayouts/slideLayout15.xml"/><Relationship Id="rId6" Type="http://schemas.openxmlformats.org/officeDocument/2006/relationships/hyperlink" Target="https://en.wikipedia.org/wiki/Linksys" TargetMode="External"/><Relationship Id="rId5" Type="http://schemas.openxmlformats.org/officeDocument/2006/relationships/image" Target="../media/image13.jpg"/><Relationship Id="rId4" Type="http://schemas.openxmlformats.org/officeDocument/2006/relationships/hyperlink" Target="https://creativecommons.org/licenses/by-sa/3.0/"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hyperlink" Target="http://pngimg.com/download/7704"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www.techstagram.com/2013/02/22/google-data-centers/" TargetMode="External"/><Relationship Id="rId7" Type="http://schemas.openxmlformats.org/officeDocument/2006/relationships/hyperlink" Target="https://creativecommons.org/licenses/by/3.0/" TargetMode="External"/><Relationship Id="rId2" Type="http://schemas.openxmlformats.org/officeDocument/2006/relationships/image" Target="../media/image5.jpg"/><Relationship Id="rId1" Type="http://schemas.openxmlformats.org/officeDocument/2006/relationships/slideLayout" Target="../slideLayouts/slideLayout2.xml"/><Relationship Id="rId6" Type="http://schemas.openxmlformats.org/officeDocument/2006/relationships/hyperlink" Target="http://dhinchakdev.blogspot.com/2015/01/how-to-create-wifi-hotspot-using.html" TargetMode="External"/><Relationship Id="rId5" Type="http://schemas.openxmlformats.org/officeDocument/2006/relationships/image" Target="../media/image6.jpg"/><Relationship Id="rId4" Type="http://schemas.openxmlformats.org/officeDocument/2006/relationships/hyperlink" Target="https://creativecommons.org/licenses/by-nc-nd/3.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 to Networks</a:t>
            </a:r>
          </a:p>
        </p:txBody>
      </p:sp>
      <p:sp>
        <p:nvSpPr>
          <p:cNvPr id="3" name="Subtitle 2"/>
          <p:cNvSpPr>
            <a:spLocks noGrp="1"/>
          </p:cNvSpPr>
          <p:nvPr>
            <p:ph type="subTitle" idx="1"/>
          </p:nvPr>
        </p:nvSpPr>
        <p:spPr/>
        <p:txBody>
          <a:bodyPr>
            <a:noAutofit/>
          </a:bodyPr>
          <a:lstStyle/>
          <a:p>
            <a:r>
              <a:rPr lang="en-US" b="1" dirty="0"/>
              <a:t>UT LAW 379M</a:t>
            </a:r>
          </a:p>
          <a:p>
            <a:r>
              <a:rPr lang="en-US" b="1" dirty="0"/>
              <a:t>Spring 2021</a:t>
            </a:r>
          </a:p>
          <a:p>
            <a:r>
              <a:rPr lang="en-US" dirty="0"/>
              <a:t>Lecture Notes</a:t>
            </a:r>
          </a:p>
        </p:txBody>
      </p:sp>
    </p:spTree>
    <p:extLst>
      <p:ext uri="{BB962C8B-B14F-4D97-AF65-F5344CB8AC3E}">
        <p14:creationId xmlns:p14="http://schemas.microsoft.com/office/powerpoint/2010/main" val="1661041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E463B-B349-42EB-A99F-0D30F3C8DC61}"/>
              </a:ext>
            </a:extLst>
          </p:cNvPr>
          <p:cNvSpPr>
            <a:spLocks noGrp="1"/>
          </p:cNvSpPr>
          <p:nvPr>
            <p:ph type="title"/>
          </p:nvPr>
        </p:nvSpPr>
        <p:spPr/>
        <p:txBody>
          <a:bodyPr/>
          <a:lstStyle/>
          <a:p>
            <a:r>
              <a:rPr lang="en-US" dirty="0"/>
              <a:t>IP (Version 4) Address</a:t>
            </a:r>
          </a:p>
        </p:txBody>
      </p:sp>
      <p:sp>
        <p:nvSpPr>
          <p:cNvPr id="3" name="Content Placeholder 2">
            <a:extLst>
              <a:ext uri="{FF2B5EF4-FFF2-40B4-BE49-F238E27FC236}">
                <a16:creationId xmlns:a16="http://schemas.microsoft.com/office/drawing/2014/main" id="{5A426D39-F872-42D3-9C01-E3806260F9EE}"/>
              </a:ext>
            </a:extLst>
          </p:cNvPr>
          <p:cNvSpPr>
            <a:spLocks noGrp="1"/>
          </p:cNvSpPr>
          <p:nvPr>
            <p:ph idx="1"/>
          </p:nvPr>
        </p:nvSpPr>
        <p:spPr>
          <a:xfrm>
            <a:off x="809997" y="2222287"/>
            <a:ext cx="7524003" cy="2044913"/>
          </a:xfrm>
        </p:spPr>
        <p:txBody>
          <a:bodyPr/>
          <a:lstStyle/>
          <a:p>
            <a:r>
              <a:rPr lang="en-US" dirty="0"/>
              <a:t>Although IP Version 6 addresses are in use…</a:t>
            </a:r>
          </a:p>
          <a:p>
            <a:r>
              <a:rPr lang="en-US" dirty="0"/>
              <a:t>IP Version 4 addresses are still pretty common</a:t>
            </a:r>
          </a:p>
          <a:p>
            <a:endParaRPr lang="en-US" dirty="0"/>
          </a:p>
          <a:p>
            <a:pPr marL="0" indent="0">
              <a:buNone/>
            </a:pPr>
            <a:endParaRPr lang="en-US" dirty="0"/>
          </a:p>
        </p:txBody>
      </p:sp>
      <p:sp>
        <p:nvSpPr>
          <p:cNvPr id="6" name="TextBox 5">
            <a:extLst>
              <a:ext uri="{FF2B5EF4-FFF2-40B4-BE49-F238E27FC236}">
                <a16:creationId xmlns:a16="http://schemas.microsoft.com/office/drawing/2014/main" id="{1D2995F6-2B77-4142-BF5E-D8DB38FA1142}"/>
              </a:ext>
            </a:extLst>
          </p:cNvPr>
          <p:cNvSpPr txBox="1"/>
          <p:nvPr/>
        </p:nvSpPr>
        <p:spPr>
          <a:xfrm>
            <a:off x="2209800" y="3962400"/>
            <a:ext cx="3776996" cy="769441"/>
          </a:xfrm>
          <a:prstGeom prst="rect">
            <a:avLst/>
          </a:prstGeom>
          <a:noFill/>
        </p:spPr>
        <p:txBody>
          <a:bodyPr wrap="none" rtlCol="0">
            <a:spAutoFit/>
          </a:bodyPr>
          <a:lstStyle/>
          <a:p>
            <a:r>
              <a:rPr lang="en-US" sz="4400" dirty="0"/>
              <a:t>172.217.1.142</a:t>
            </a:r>
          </a:p>
        </p:txBody>
      </p:sp>
      <p:sp>
        <p:nvSpPr>
          <p:cNvPr id="8" name="TextBox 7">
            <a:extLst>
              <a:ext uri="{FF2B5EF4-FFF2-40B4-BE49-F238E27FC236}">
                <a16:creationId xmlns:a16="http://schemas.microsoft.com/office/drawing/2014/main" id="{602D0C26-32C7-447A-B7C2-DF825B916AE3}"/>
              </a:ext>
            </a:extLst>
          </p:cNvPr>
          <p:cNvSpPr txBox="1"/>
          <p:nvPr/>
        </p:nvSpPr>
        <p:spPr>
          <a:xfrm>
            <a:off x="480616" y="5867400"/>
            <a:ext cx="4344458" cy="707886"/>
          </a:xfrm>
          <a:prstGeom prst="rect">
            <a:avLst/>
          </a:prstGeom>
          <a:noFill/>
        </p:spPr>
        <p:txBody>
          <a:bodyPr wrap="none" rtlCol="0">
            <a:spAutoFit/>
          </a:bodyPr>
          <a:lstStyle/>
          <a:p>
            <a:pPr algn="ctr"/>
            <a:r>
              <a:rPr lang="en-US" sz="2000" dirty="0"/>
              <a:t>Four numbers between 0 and 255</a:t>
            </a:r>
          </a:p>
          <a:p>
            <a:pPr algn="ctr"/>
            <a:r>
              <a:rPr lang="en-US" sz="2000" dirty="0"/>
              <a:t>(separated by “.”)</a:t>
            </a:r>
          </a:p>
        </p:txBody>
      </p:sp>
      <p:cxnSp>
        <p:nvCxnSpPr>
          <p:cNvPr id="10" name="Straight Arrow Connector 9">
            <a:extLst>
              <a:ext uri="{FF2B5EF4-FFF2-40B4-BE49-F238E27FC236}">
                <a16:creationId xmlns:a16="http://schemas.microsoft.com/office/drawing/2014/main" id="{0DB04B51-94EB-4400-8A62-3B74FEF2873E}"/>
              </a:ext>
            </a:extLst>
          </p:cNvPr>
          <p:cNvCxnSpPr>
            <a:cxnSpLocks/>
          </p:cNvCxnSpPr>
          <p:nvPr/>
        </p:nvCxnSpPr>
        <p:spPr>
          <a:xfrm flipV="1">
            <a:off x="1709404" y="4731842"/>
            <a:ext cx="805196" cy="830758"/>
          </a:xfrm>
          <a:prstGeom prst="straightConnector1">
            <a:avLst/>
          </a:prstGeom>
          <a:ln w="44450">
            <a:solidFill>
              <a:srgbClr val="00B0F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AA3909D-DFAF-4F32-B9DD-677C47158EAE}"/>
              </a:ext>
            </a:extLst>
          </p:cNvPr>
          <p:cNvCxnSpPr>
            <a:cxnSpLocks/>
          </p:cNvCxnSpPr>
          <p:nvPr/>
        </p:nvCxnSpPr>
        <p:spPr>
          <a:xfrm flipV="1">
            <a:off x="1828800" y="4690020"/>
            <a:ext cx="1905000" cy="948781"/>
          </a:xfrm>
          <a:prstGeom prst="straightConnector1">
            <a:avLst/>
          </a:prstGeom>
          <a:ln w="44450">
            <a:solidFill>
              <a:srgbClr val="00B0F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EBBD288-3013-47E5-9B4E-8132B8A0747B}"/>
              </a:ext>
            </a:extLst>
          </p:cNvPr>
          <p:cNvCxnSpPr>
            <a:cxnSpLocks/>
          </p:cNvCxnSpPr>
          <p:nvPr/>
        </p:nvCxnSpPr>
        <p:spPr>
          <a:xfrm flipV="1">
            <a:off x="2057400" y="4690021"/>
            <a:ext cx="2667000" cy="948780"/>
          </a:xfrm>
          <a:prstGeom prst="straightConnector1">
            <a:avLst/>
          </a:prstGeom>
          <a:ln w="44450">
            <a:solidFill>
              <a:srgbClr val="00B0F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DEFA8AD-7813-4A55-9648-E3626A3C7BB1}"/>
              </a:ext>
            </a:extLst>
          </p:cNvPr>
          <p:cNvCxnSpPr>
            <a:cxnSpLocks/>
          </p:cNvCxnSpPr>
          <p:nvPr/>
        </p:nvCxnSpPr>
        <p:spPr>
          <a:xfrm flipV="1">
            <a:off x="2438400" y="4690019"/>
            <a:ext cx="3200400" cy="948782"/>
          </a:xfrm>
          <a:prstGeom prst="straightConnector1">
            <a:avLst/>
          </a:prstGeom>
          <a:ln w="44450">
            <a:solidFill>
              <a:srgbClr val="00B0F0"/>
            </a:solidFill>
            <a:tailEnd type="triangle" w="lg" len="lg"/>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F0651302-63F1-4FC6-9C04-97961C2E4412}"/>
              </a:ext>
            </a:extLst>
          </p:cNvPr>
          <p:cNvSpPr txBox="1"/>
          <p:nvPr/>
        </p:nvSpPr>
        <p:spPr>
          <a:xfrm>
            <a:off x="4825074" y="5071849"/>
            <a:ext cx="3866764" cy="461665"/>
          </a:xfrm>
          <a:prstGeom prst="rect">
            <a:avLst/>
          </a:prstGeom>
          <a:noFill/>
        </p:spPr>
        <p:txBody>
          <a:bodyPr wrap="none" rtlCol="0">
            <a:spAutoFit/>
          </a:bodyPr>
          <a:lstStyle/>
          <a:p>
            <a:r>
              <a:rPr lang="en-US" sz="2400" dirty="0"/>
              <a:t>Type this in your browser!</a:t>
            </a:r>
          </a:p>
        </p:txBody>
      </p:sp>
    </p:spTree>
    <p:extLst>
      <p:ext uri="{BB962C8B-B14F-4D97-AF65-F5344CB8AC3E}">
        <p14:creationId xmlns:p14="http://schemas.microsoft.com/office/powerpoint/2010/main" val="8260800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03663-7069-4F11-B118-98926BF93E2C}"/>
              </a:ext>
            </a:extLst>
          </p:cNvPr>
          <p:cNvSpPr>
            <a:spLocks noGrp="1"/>
          </p:cNvSpPr>
          <p:nvPr>
            <p:ph type="title"/>
          </p:nvPr>
        </p:nvSpPr>
        <p:spPr/>
        <p:txBody>
          <a:bodyPr/>
          <a:lstStyle/>
          <a:p>
            <a:r>
              <a:rPr lang="en-US" dirty="0"/>
              <a:t>Ports Allow Multiple Servers</a:t>
            </a:r>
          </a:p>
        </p:txBody>
      </p:sp>
      <p:sp>
        <p:nvSpPr>
          <p:cNvPr id="3" name="Content Placeholder 2">
            <a:extLst>
              <a:ext uri="{FF2B5EF4-FFF2-40B4-BE49-F238E27FC236}">
                <a16:creationId xmlns:a16="http://schemas.microsoft.com/office/drawing/2014/main" id="{D3CCF771-C90E-45EB-AA13-D96D694E9270}"/>
              </a:ext>
            </a:extLst>
          </p:cNvPr>
          <p:cNvSpPr>
            <a:spLocks noGrp="1"/>
          </p:cNvSpPr>
          <p:nvPr>
            <p:ph idx="1"/>
          </p:nvPr>
        </p:nvSpPr>
        <p:spPr/>
        <p:txBody>
          <a:bodyPr/>
          <a:lstStyle/>
          <a:p>
            <a:r>
              <a:rPr lang="en-US" dirty="0"/>
              <a:t>80 – Unencrypted web traffic</a:t>
            </a:r>
          </a:p>
          <a:p>
            <a:r>
              <a:rPr lang="en-US" dirty="0"/>
              <a:t>443 – Encrypted web traffic</a:t>
            </a:r>
          </a:p>
          <a:p>
            <a:r>
              <a:rPr lang="en-US" dirty="0"/>
              <a:t>25 – Email data </a:t>
            </a:r>
            <a:r>
              <a:rPr lang="en-US" dirty="0" err="1"/>
              <a:t>tranfer</a:t>
            </a:r>
            <a:endParaRPr lang="en-US" dirty="0"/>
          </a:p>
        </p:txBody>
      </p:sp>
    </p:spTree>
    <p:extLst>
      <p:ext uri="{BB962C8B-B14F-4D97-AF65-F5344CB8AC3E}">
        <p14:creationId xmlns:p14="http://schemas.microsoft.com/office/powerpoint/2010/main" val="163062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F480-1B11-461F-9DCE-181E07A38BDC}"/>
              </a:ext>
            </a:extLst>
          </p:cNvPr>
          <p:cNvSpPr>
            <a:spLocks noGrp="1"/>
          </p:cNvSpPr>
          <p:nvPr>
            <p:ph type="title"/>
          </p:nvPr>
        </p:nvSpPr>
        <p:spPr/>
        <p:txBody>
          <a:bodyPr/>
          <a:lstStyle/>
          <a:p>
            <a:r>
              <a:rPr lang="en-US" dirty="0"/>
              <a:t>Assigning an Address and Port</a:t>
            </a:r>
          </a:p>
        </p:txBody>
      </p:sp>
      <p:pic>
        <p:nvPicPr>
          <p:cNvPr id="4" name="Picture 3">
            <a:extLst>
              <a:ext uri="{FF2B5EF4-FFF2-40B4-BE49-F238E27FC236}">
                <a16:creationId xmlns:a16="http://schemas.microsoft.com/office/drawing/2014/main" id="{238CDED1-659B-4DD3-A578-6910C0A01D6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386519" y="2852304"/>
            <a:ext cx="1765844" cy="1765844"/>
          </a:xfrm>
          <a:prstGeom prst="rect">
            <a:avLst/>
          </a:prstGeom>
        </p:spPr>
      </p:pic>
      <p:sp>
        <p:nvSpPr>
          <p:cNvPr id="5" name="TextBox 4">
            <a:extLst>
              <a:ext uri="{FF2B5EF4-FFF2-40B4-BE49-F238E27FC236}">
                <a16:creationId xmlns:a16="http://schemas.microsoft.com/office/drawing/2014/main" id="{72C181B5-B235-44A9-A426-05052A655462}"/>
              </a:ext>
            </a:extLst>
          </p:cNvPr>
          <p:cNvSpPr txBox="1"/>
          <p:nvPr/>
        </p:nvSpPr>
        <p:spPr>
          <a:xfrm>
            <a:off x="3491345" y="4731835"/>
            <a:ext cx="1661018" cy="300082"/>
          </a:xfrm>
          <a:prstGeom prst="rect">
            <a:avLst/>
          </a:prstGeom>
          <a:noFill/>
        </p:spPr>
        <p:txBody>
          <a:bodyPr wrap="square" rtlCol="0">
            <a:spAutoFit/>
          </a:bodyPr>
          <a:lstStyle/>
          <a:p>
            <a:r>
              <a:rPr lang="en-US" sz="675">
                <a:hlinkClick r:id="rId3" tooltip="https://it.wikipedia.org/wiki/Bastion_host"/>
              </a:rPr>
              <a:t>This Photo</a:t>
            </a:r>
            <a:r>
              <a:rPr lang="en-US" sz="675"/>
              <a:t> by Unknown Author is licensed under </a:t>
            </a:r>
            <a:r>
              <a:rPr lang="en-US" sz="675">
                <a:hlinkClick r:id="rId4" tooltip="https://creativecommons.org/licenses/by-sa/3.0/"/>
              </a:rPr>
              <a:t>CC BY-SA</a:t>
            </a:r>
            <a:endParaRPr lang="en-US" sz="675"/>
          </a:p>
        </p:txBody>
      </p:sp>
      <p:sp>
        <p:nvSpPr>
          <p:cNvPr id="6" name="TextBox 5">
            <a:extLst>
              <a:ext uri="{FF2B5EF4-FFF2-40B4-BE49-F238E27FC236}">
                <a16:creationId xmlns:a16="http://schemas.microsoft.com/office/drawing/2014/main" id="{E86537DB-9366-4A5A-9AA1-8491495B7EFE}"/>
              </a:ext>
            </a:extLst>
          </p:cNvPr>
          <p:cNvSpPr txBox="1"/>
          <p:nvPr/>
        </p:nvSpPr>
        <p:spPr>
          <a:xfrm>
            <a:off x="2679511" y="5074736"/>
            <a:ext cx="3706464" cy="300082"/>
          </a:xfrm>
          <a:prstGeom prst="rect">
            <a:avLst/>
          </a:prstGeom>
          <a:noFill/>
        </p:spPr>
        <p:txBody>
          <a:bodyPr wrap="none" rtlCol="0">
            <a:spAutoFit/>
          </a:bodyPr>
          <a:lstStyle/>
          <a:p>
            <a:r>
              <a:rPr lang="en-US" sz="1350" dirty="0"/>
              <a:t>SERVER HAS AN </a:t>
            </a:r>
            <a:r>
              <a:rPr lang="en-US" sz="1350" b="1" dirty="0"/>
              <a:t>IP ADDRESS</a:t>
            </a:r>
            <a:r>
              <a:rPr lang="en-US" sz="1350" dirty="0"/>
              <a:t> AND</a:t>
            </a:r>
            <a:r>
              <a:rPr lang="en-US" sz="1350" b="1" dirty="0"/>
              <a:t> TCP PORT</a:t>
            </a:r>
            <a:endParaRPr lang="en-US" sz="1350" dirty="0"/>
          </a:p>
        </p:txBody>
      </p:sp>
      <p:sp>
        <p:nvSpPr>
          <p:cNvPr id="7" name="Smiley Face 6">
            <a:extLst>
              <a:ext uri="{FF2B5EF4-FFF2-40B4-BE49-F238E27FC236}">
                <a16:creationId xmlns:a16="http://schemas.microsoft.com/office/drawing/2014/main" id="{113C282E-224A-4481-BD8E-04827327CC8A}"/>
              </a:ext>
            </a:extLst>
          </p:cNvPr>
          <p:cNvSpPr/>
          <p:nvPr/>
        </p:nvSpPr>
        <p:spPr>
          <a:xfrm>
            <a:off x="3978954" y="3175034"/>
            <a:ext cx="685800" cy="685800"/>
          </a:xfrm>
          <a:prstGeom prst="smileyFace">
            <a:avLst>
              <a:gd name="adj" fmla="val -3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hought Bubble: Cloud 7">
            <a:extLst>
              <a:ext uri="{FF2B5EF4-FFF2-40B4-BE49-F238E27FC236}">
                <a16:creationId xmlns:a16="http://schemas.microsoft.com/office/drawing/2014/main" id="{CB026CD0-992B-42AC-9B9B-CA0B1B6F3C6D}"/>
              </a:ext>
            </a:extLst>
          </p:cNvPr>
          <p:cNvSpPr/>
          <p:nvPr/>
        </p:nvSpPr>
        <p:spPr>
          <a:xfrm>
            <a:off x="5576637" y="2757869"/>
            <a:ext cx="2959576" cy="134226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b="1" dirty="0"/>
              <a:t>Now I have an </a:t>
            </a:r>
            <a:r>
              <a:rPr lang="en-US" sz="1350" b="1" u="sng" dirty="0"/>
              <a:t>Address/Port</a:t>
            </a:r>
            <a:r>
              <a:rPr lang="en-US" sz="1350" b="1" dirty="0"/>
              <a:t>!  Maybe I’ll get Requests!</a:t>
            </a:r>
          </a:p>
        </p:txBody>
      </p:sp>
      <p:pic>
        <p:nvPicPr>
          <p:cNvPr id="10" name="Picture 9">
            <a:extLst>
              <a:ext uri="{FF2B5EF4-FFF2-40B4-BE49-F238E27FC236}">
                <a16:creationId xmlns:a16="http://schemas.microsoft.com/office/drawing/2014/main" id="{D05BA80C-ECC1-4C60-AA55-32F96C96389E}"/>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887506" y="3038659"/>
            <a:ext cx="2499014" cy="1382603"/>
          </a:xfrm>
          <a:prstGeom prst="rect">
            <a:avLst/>
          </a:prstGeom>
        </p:spPr>
      </p:pic>
      <p:sp>
        <p:nvSpPr>
          <p:cNvPr id="11" name="TextBox 10">
            <a:extLst>
              <a:ext uri="{FF2B5EF4-FFF2-40B4-BE49-F238E27FC236}">
                <a16:creationId xmlns:a16="http://schemas.microsoft.com/office/drawing/2014/main" id="{35B748DD-373F-4C61-A2E1-0261A52CC79C}"/>
              </a:ext>
            </a:extLst>
          </p:cNvPr>
          <p:cNvSpPr txBox="1"/>
          <p:nvPr/>
        </p:nvSpPr>
        <p:spPr>
          <a:xfrm>
            <a:off x="1473205" y="4547848"/>
            <a:ext cx="1238688" cy="403957"/>
          </a:xfrm>
          <a:prstGeom prst="rect">
            <a:avLst/>
          </a:prstGeom>
          <a:noFill/>
        </p:spPr>
        <p:txBody>
          <a:bodyPr wrap="square" rtlCol="0">
            <a:spAutoFit/>
          </a:bodyPr>
          <a:lstStyle/>
          <a:p>
            <a:r>
              <a:rPr lang="en-US" sz="675">
                <a:hlinkClick r:id="rId6" tooltip="http://pngimg.com/download/43024"/>
              </a:rPr>
              <a:t>This Photo</a:t>
            </a:r>
            <a:r>
              <a:rPr lang="en-US" sz="675"/>
              <a:t> by Unknown Author is licensed under </a:t>
            </a:r>
            <a:r>
              <a:rPr lang="en-US" sz="675">
                <a:hlinkClick r:id="rId7" tooltip="https://creativecommons.org/licenses/by-nc/3.0/"/>
              </a:rPr>
              <a:t>CC BY-NC</a:t>
            </a:r>
            <a:endParaRPr lang="en-US" sz="675"/>
          </a:p>
        </p:txBody>
      </p:sp>
      <p:sp>
        <p:nvSpPr>
          <p:cNvPr id="12" name="TextBox 11">
            <a:extLst>
              <a:ext uri="{FF2B5EF4-FFF2-40B4-BE49-F238E27FC236}">
                <a16:creationId xmlns:a16="http://schemas.microsoft.com/office/drawing/2014/main" id="{7327ECF3-1E04-468A-AD25-BAB33E9293F0}"/>
              </a:ext>
            </a:extLst>
          </p:cNvPr>
          <p:cNvSpPr txBox="1"/>
          <p:nvPr/>
        </p:nvSpPr>
        <p:spPr>
          <a:xfrm rot="20629875">
            <a:off x="2067739" y="3519608"/>
            <a:ext cx="1338828" cy="507831"/>
          </a:xfrm>
          <a:prstGeom prst="rect">
            <a:avLst/>
          </a:prstGeom>
          <a:noFill/>
        </p:spPr>
        <p:txBody>
          <a:bodyPr wrap="none" rtlCol="0">
            <a:spAutoFit/>
          </a:bodyPr>
          <a:lstStyle/>
          <a:p>
            <a:r>
              <a:rPr lang="en-US" sz="1350" b="1" dirty="0"/>
              <a:t>IP:</a:t>
            </a:r>
            <a:r>
              <a:rPr lang="en-US" sz="1350" dirty="0"/>
              <a:t> 192.168.0.1</a:t>
            </a:r>
          </a:p>
          <a:p>
            <a:r>
              <a:rPr lang="en-US" sz="1350" b="1" dirty="0"/>
              <a:t>PORT:</a:t>
            </a:r>
            <a:r>
              <a:rPr lang="en-US" sz="1350" dirty="0"/>
              <a:t> 80</a:t>
            </a:r>
            <a:endParaRPr lang="en-US" sz="1350" b="1" dirty="0"/>
          </a:p>
        </p:txBody>
      </p:sp>
    </p:spTree>
    <p:extLst>
      <p:ext uri="{BB962C8B-B14F-4D97-AF65-F5344CB8AC3E}">
        <p14:creationId xmlns:p14="http://schemas.microsoft.com/office/powerpoint/2010/main" val="20198918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CBFC7-9047-4DE5-848D-315A555E92B3}"/>
              </a:ext>
            </a:extLst>
          </p:cNvPr>
          <p:cNvSpPr>
            <a:spLocks noGrp="1"/>
          </p:cNvSpPr>
          <p:nvPr>
            <p:ph type="title"/>
          </p:nvPr>
        </p:nvSpPr>
        <p:spPr/>
        <p:txBody>
          <a:bodyPr/>
          <a:lstStyle/>
          <a:p>
            <a:r>
              <a:rPr lang="en-US" dirty="0"/>
              <a:t>Meanwhile, Client Abstraction</a:t>
            </a:r>
          </a:p>
        </p:txBody>
      </p:sp>
      <p:pic>
        <p:nvPicPr>
          <p:cNvPr id="13" name="Picture 12">
            <a:extLst>
              <a:ext uri="{FF2B5EF4-FFF2-40B4-BE49-F238E27FC236}">
                <a16:creationId xmlns:a16="http://schemas.microsoft.com/office/drawing/2014/main" id="{8F7EF449-890C-4641-94F1-5656C60AE49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529297" y="2928478"/>
            <a:ext cx="2079866" cy="1575980"/>
          </a:xfrm>
          <a:prstGeom prst="rect">
            <a:avLst/>
          </a:prstGeom>
        </p:spPr>
      </p:pic>
      <p:sp>
        <p:nvSpPr>
          <p:cNvPr id="14" name="TextBox 13">
            <a:extLst>
              <a:ext uri="{FF2B5EF4-FFF2-40B4-BE49-F238E27FC236}">
                <a16:creationId xmlns:a16="http://schemas.microsoft.com/office/drawing/2014/main" id="{1390F5C1-6508-43E9-AD8B-C72F45D935CE}"/>
              </a:ext>
            </a:extLst>
          </p:cNvPr>
          <p:cNvSpPr txBox="1"/>
          <p:nvPr/>
        </p:nvSpPr>
        <p:spPr>
          <a:xfrm>
            <a:off x="1529297" y="4629133"/>
            <a:ext cx="2079866" cy="300082"/>
          </a:xfrm>
          <a:prstGeom prst="rect">
            <a:avLst/>
          </a:prstGeom>
          <a:noFill/>
        </p:spPr>
        <p:txBody>
          <a:bodyPr wrap="square" rtlCol="0">
            <a:spAutoFit/>
          </a:bodyPr>
          <a:lstStyle/>
          <a:p>
            <a:r>
              <a:rPr lang="en-US" sz="675">
                <a:hlinkClick r:id="rId3" tooltip="http://pngimg.com/download/5931"/>
              </a:rPr>
              <a:t>This Photo</a:t>
            </a:r>
            <a:r>
              <a:rPr lang="en-US" sz="675"/>
              <a:t> by Unknown Author is licensed under </a:t>
            </a:r>
            <a:r>
              <a:rPr lang="en-US" sz="675">
                <a:hlinkClick r:id="rId4" tooltip="https://creativecommons.org/licenses/by-nc/3.0/"/>
              </a:rPr>
              <a:t>CC BY-NC</a:t>
            </a:r>
            <a:endParaRPr lang="en-US" sz="675"/>
          </a:p>
        </p:txBody>
      </p:sp>
      <p:sp>
        <p:nvSpPr>
          <p:cNvPr id="15" name="TextBox 14">
            <a:extLst>
              <a:ext uri="{FF2B5EF4-FFF2-40B4-BE49-F238E27FC236}">
                <a16:creationId xmlns:a16="http://schemas.microsoft.com/office/drawing/2014/main" id="{0526E24F-0338-4FAB-A8CA-83FBA92BD89A}"/>
              </a:ext>
            </a:extLst>
          </p:cNvPr>
          <p:cNvSpPr txBox="1"/>
          <p:nvPr/>
        </p:nvSpPr>
        <p:spPr>
          <a:xfrm>
            <a:off x="2006850" y="5062210"/>
            <a:ext cx="5280613" cy="300082"/>
          </a:xfrm>
          <a:prstGeom prst="rect">
            <a:avLst/>
          </a:prstGeom>
          <a:noFill/>
        </p:spPr>
        <p:txBody>
          <a:bodyPr wrap="none" rtlCol="0">
            <a:spAutoFit/>
          </a:bodyPr>
          <a:lstStyle/>
          <a:p>
            <a:r>
              <a:rPr lang="en-US" sz="1350" dirty="0"/>
              <a:t>CLIENT (program) </a:t>
            </a:r>
            <a:r>
              <a:rPr lang="en-US" sz="1350" b="1" i="1" dirty="0"/>
              <a:t>CONNECTS</a:t>
            </a:r>
            <a:r>
              <a:rPr lang="en-US" sz="1350" dirty="0"/>
              <a:t> TO MAKE OUTBOUND REQUESTS</a:t>
            </a:r>
          </a:p>
        </p:txBody>
      </p:sp>
      <p:sp>
        <p:nvSpPr>
          <p:cNvPr id="16" name="Smiley Face 15">
            <a:extLst>
              <a:ext uri="{FF2B5EF4-FFF2-40B4-BE49-F238E27FC236}">
                <a16:creationId xmlns:a16="http://schemas.microsoft.com/office/drawing/2014/main" id="{A97F97EB-5B6F-4C62-B4B0-468FA3B5D20B}"/>
              </a:ext>
            </a:extLst>
          </p:cNvPr>
          <p:cNvSpPr/>
          <p:nvPr/>
        </p:nvSpPr>
        <p:spPr>
          <a:xfrm>
            <a:off x="2226330" y="3085889"/>
            <a:ext cx="685800" cy="68580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 name="Arrow: Right 16">
            <a:extLst>
              <a:ext uri="{FF2B5EF4-FFF2-40B4-BE49-F238E27FC236}">
                <a16:creationId xmlns:a16="http://schemas.microsoft.com/office/drawing/2014/main" id="{39DCB115-F1D6-44A7-AE81-4FFAA1CA7F18}"/>
              </a:ext>
            </a:extLst>
          </p:cNvPr>
          <p:cNvSpPr/>
          <p:nvPr/>
        </p:nvSpPr>
        <p:spPr>
          <a:xfrm>
            <a:off x="3718723" y="3307060"/>
            <a:ext cx="3792071" cy="6894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t>HELLO?!</a:t>
            </a:r>
          </a:p>
        </p:txBody>
      </p:sp>
    </p:spTree>
    <p:extLst>
      <p:ext uri="{BB962C8B-B14F-4D97-AF65-F5344CB8AC3E}">
        <p14:creationId xmlns:p14="http://schemas.microsoft.com/office/powerpoint/2010/main" val="930053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E075B-DD84-4580-94AE-CAFCB8F26F9F}"/>
              </a:ext>
            </a:extLst>
          </p:cNvPr>
          <p:cNvSpPr>
            <a:spLocks noGrp="1"/>
          </p:cNvSpPr>
          <p:nvPr>
            <p:ph type="title"/>
          </p:nvPr>
        </p:nvSpPr>
        <p:spPr>
          <a:xfrm>
            <a:off x="1673352" y="1580769"/>
            <a:ext cx="5797296" cy="891540"/>
          </a:xfrm>
        </p:spPr>
        <p:txBody>
          <a:bodyPr/>
          <a:lstStyle/>
          <a:p>
            <a:r>
              <a:rPr lang="en-US" dirty="0"/>
              <a:t>Client (program) Needs Return Address</a:t>
            </a:r>
          </a:p>
        </p:txBody>
      </p:sp>
      <p:pic>
        <p:nvPicPr>
          <p:cNvPr id="4" name="Picture 3">
            <a:extLst>
              <a:ext uri="{FF2B5EF4-FFF2-40B4-BE49-F238E27FC236}">
                <a16:creationId xmlns:a16="http://schemas.microsoft.com/office/drawing/2014/main" id="{ED961BB1-02EC-4E70-B204-DF40192EB70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529297" y="2928478"/>
            <a:ext cx="2079866" cy="1575980"/>
          </a:xfrm>
          <a:prstGeom prst="rect">
            <a:avLst/>
          </a:prstGeom>
        </p:spPr>
      </p:pic>
      <p:sp>
        <p:nvSpPr>
          <p:cNvPr id="5" name="TextBox 4">
            <a:extLst>
              <a:ext uri="{FF2B5EF4-FFF2-40B4-BE49-F238E27FC236}">
                <a16:creationId xmlns:a16="http://schemas.microsoft.com/office/drawing/2014/main" id="{64BEB4BC-8E35-485D-8C3C-E087A55A9E18}"/>
              </a:ext>
            </a:extLst>
          </p:cNvPr>
          <p:cNvSpPr txBox="1"/>
          <p:nvPr/>
        </p:nvSpPr>
        <p:spPr>
          <a:xfrm>
            <a:off x="1529297" y="4629133"/>
            <a:ext cx="2079866" cy="300082"/>
          </a:xfrm>
          <a:prstGeom prst="rect">
            <a:avLst/>
          </a:prstGeom>
          <a:noFill/>
        </p:spPr>
        <p:txBody>
          <a:bodyPr wrap="square" rtlCol="0">
            <a:spAutoFit/>
          </a:bodyPr>
          <a:lstStyle/>
          <a:p>
            <a:r>
              <a:rPr lang="en-US" sz="675">
                <a:hlinkClick r:id="rId3" tooltip="http://pngimg.com/download/5931"/>
              </a:rPr>
              <a:t>This Photo</a:t>
            </a:r>
            <a:r>
              <a:rPr lang="en-US" sz="675"/>
              <a:t> by Unknown Author is licensed under </a:t>
            </a:r>
            <a:r>
              <a:rPr lang="en-US" sz="675">
                <a:hlinkClick r:id="rId4" tooltip="https://creativecommons.org/licenses/by-nc/3.0/"/>
              </a:rPr>
              <a:t>CC BY-NC</a:t>
            </a:r>
            <a:endParaRPr lang="en-US" sz="675"/>
          </a:p>
        </p:txBody>
      </p:sp>
      <p:sp>
        <p:nvSpPr>
          <p:cNvPr id="6" name="TextBox 5">
            <a:extLst>
              <a:ext uri="{FF2B5EF4-FFF2-40B4-BE49-F238E27FC236}">
                <a16:creationId xmlns:a16="http://schemas.microsoft.com/office/drawing/2014/main" id="{A69568C4-C952-49AA-8C58-69861D8B6206}"/>
              </a:ext>
            </a:extLst>
          </p:cNvPr>
          <p:cNvSpPr txBox="1"/>
          <p:nvPr/>
        </p:nvSpPr>
        <p:spPr>
          <a:xfrm>
            <a:off x="2006850" y="5080079"/>
            <a:ext cx="5280613" cy="300082"/>
          </a:xfrm>
          <a:prstGeom prst="rect">
            <a:avLst/>
          </a:prstGeom>
          <a:noFill/>
        </p:spPr>
        <p:txBody>
          <a:bodyPr wrap="none" rtlCol="0">
            <a:spAutoFit/>
          </a:bodyPr>
          <a:lstStyle/>
          <a:p>
            <a:r>
              <a:rPr lang="en-US" sz="1350" dirty="0"/>
              <a:t>CLIENT (program) </a:t>
            </a:r>
            <a:r>
              <a:rPr lang="en-US" sz="1350" b="1" i="1" dirty="0"/>
              <a:t>CONNECTS</a:t>
            </a:r>
            <a:r>
              <a:rPr lang="en-US" sz="1350" dirty="0"/>
              <a:t> TO MAKE OUTBOUND REQUESTS</a:t>
            </a:r>
          </a:p>
        </p:txBody>
      </p:sp>
      <p:sp>
        <p:nvSpPr>
          <p:cNvPr id="7" name="Smiley Face 6">
            <a:extLst>
              <a:ext uri="{FF2B5EF4-FFF2-40B4-BE49-F238E27FC236}">
                <a16:creationId xmlns:a16="http://schemas.microsoft.com/office/drawing/2014/main" id="{87BE4F44-BA1D-4229-8031-377AE8CFD588}"/>
              </a:ext>
            </a:extLst>
          </p:cNvPr>
          <p:cNvSpPr/>
          <p:nvPr/>
        </p:nvSpPr>
        <p:spPr>
          <a:xfrm>
            <a:off x="2226330" y="3085889"/>
            <a:ext cx="685800" cy="68580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Arrow: Right 7">
            <a:extLst>
              <a:ext uri="{FF2B5EF4-FFF2-40B4-BE49-F238E27FC236}">
                <a16:creationId xmlns:a16="http://schemas.microsoft.com/office/drawing/2014/main" id="{2B95EEBE-2A46-43FD-9C8B-7D47A61EB3BA}"/>
              </a:ext>
            </a:extLst>
          </p:cNvPr>
          <p:cNvSpPr/>
          <p:nvPr/>
        </p:nvSpPr>
        <p:spPr>
          <a:xfrm>
            <a:off x="5742810" y="3257513"/>
            <a:ext cx="1584308" cy="6894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t>HELLO?!</a:t>
            </a:r>
          </a:p>
        </p:txBody>
      </p:sp>
      <p:pic>
        <p:nvPicPr>
          <p:cNvPr id="13" name="Picture 12">
            <a:extLst>
              <a:ext uri="{FF2B5EF4-FFF2-40B4-BE49-F238E27FC236}">
                <a16:creationId xmlns:a16="http://schemas.microsoft.com/office/drawing/2014/main" id="{C50DBE3F-97D9-4719-A349-1733AA7B9995}"/>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3401191" y="2579095"/>
            <a:ext cx="2602310" cy="1875865"/>
          </a:xfrm>
          <a:prstGeom prst="rect">
            <a:avLst/>
          </a:prstGeom>
          <a:noFill/>
        </p:spPr>
      </p:pic>
      <p:sp>
        <p:nvSpPr>
          <p:cNvPr id="14" name="TextBox 13">
            <a:extLst>
              <a:ext uri="{FF2B5EF4-FFF2-40B4-BE49-F238E27FC236}">
                <a16:creationId xmlns:a16="http://schemas.microsoft.com/office/drawing/2014/main" id="{0CAFCB2F-F593-49D4-A030-906A8E14D071}"/>
              </a:ext>
            </a:extLst>
          </p:cNvPr>
          <p:cNvSpPr txBox="1"/>
          <p:nvPr/>
        </p:nvSpPr>
        <p:spPr>
          <a:xfrm>
            <a:off x="3924096" y="4537429"/>
            <a:ext cx="1818715" cy="300082"/>
          </a:xfrm>
          <a:prstGeom prst="rect">
            <a:avLst/>
          </a:prstGeom>
          <a:noFill/>
        </p:spPr>
        <p:txBody>
          <a:bodyPr wrap="square" rtlCol="0">
            <a:spAutoFit/>
          </a:bodyPr>
          <a:lstStyle/>
          <a:p>
            <a:r>
              <a:rPr lang="en-US" sz="675">
                <a:hlinkClick r:id="rId6" tooltip="http://pngimg.com/download/18360"/>
              </a:rPr>
              <a:t>This Photo</a:t>
            </a:r>
            <a:r>
              <a:rPr lang="en-US" sz="675"/>
              <a:t> by Unknown Author is licensed under </a:t>
            </a:r>
            <a:r>
              <a:rPr lang="en-US" sz="675">
                <a:hlinkClick r:id="rId4" tooltip="https://creativecommons.org/licenses/by-nc/3.0/"/>
              </a:rPr>
              <a:t>CC BY-NC</a:t>
            </a:r>
            <a:endParaRPr lang="en-US" sz="675"/>
          </a:p>
        </p:txBody>
      </p:sp>
      <p:sp>
        <p:nvSpPr>
          <p:cNvPr id="15" name="TextBox 14">
            <a:extLst>
              <a:ext uri="{FF2B5EF4-FFF2-40B4-BE49-F238E27FC236}">
                <a16:creationId xmlns:a16="http://schemas.microsoft.com/office/drawing/2014/main" id="{F057A7D2-990E-4E4A-AAAC-F116A8590822}"/>
              </a:ext>
            </a:extLst>
          </p:cNvPr>
          <p:cNvSpPr txBox="1"/>
          <p:nvPr/>
        </p:nvSpPr>
        <p:spPr>
          <a:xfrm>
            <a:off x="3640639" y="3605530"/>
            <a:ext cx="2302961" cy="507831"/>
          </a:xfrm>
          <a:prstGeom prst="rect">
            <a:avLst/>
          </a:prstGeom>
          <a:noFill/>
        </p:spPr>
        <p:txBody>
          <a:bodyPr wrap="square" rtlCol="0">
            <a:spAutoFit/>
          </a:bodyPr>
          <a:lstStyle/>
          <a:p>
            <a:r>
              <a:rPr lang="en-US" sz="1350" b="1" dirty="0">
                <a:solidFill>
                  <a:srgbClr val="FF0000"/>
                </a:solidFill>
              </a:rPr>
              <a:t>TO: </a:t>
            </a:r>
            <a:r>
              <a:rPr lang="en-US" sz="1350" dirty="0">
                <a:solidFill>
                  <a:srgbClr val="FF0000"/>
                </a:solidFill>
              </a:rPr>
              <a:t>192.168.0.1:80</a:t>
            </a:r>
          </a:p>
          <a:p>
            <a:r>
              <a:rPr lang="en-US" sz="1350" b="1" dirty="0">
                <a:solidFill>
                  <a:srgbClr val="FF0000"/>
                </a:solidFill>
              </a:rPr>
              <a:t>FROM:</a:t>
            </a:r>
            <a:r>
              <a:rPr lang="en-US" sz="1350" dirty="0">
                <a:solidFill>
                  <a:srgbClr val="FF0000"/>
                </a:solidFill>
              </a:rPr>
              <a:t> 192.168.0.2:5280</a:t>
            </a:r>
            <a:endParaRPr lang="en-US" sz="1350" b="1" dirty="0">
              <a:solidFill>
                <a:srgbClr val="FF0000"/>
              </a:solidFill>
            </a:endParaRPr>
          </a:p>
        </p:txBody>
      </p:sp>
      <p:sp>
        <p:nvSpPr>
          <p:cNvPr id="16" name="Oval 15">
            <a:extLst>
              <a:ext uri="{FF2B5EF4-FFF2-40B4-BE49-F238E27FC236}">
                <a16:creationId xmlns:a16="http://schemas.microsoft.com/office/drawing/2014/main" id="{339C1BB9-4181-43E8-B4C1-817909A21A19}"/>
              </a:ext>
            </a:extLst>
          </p:cNvPr>
          <p:cNvSpPr/>
          <p:nvPr/>
        </p:nvSpPr>
        <p:spPr>
          <a:xfrm>
            <a:off x="5141666" y="3779445"/>
            <a:ext cx="393173" cy="352068"/>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sz="1350"/>
          </a:p>
        </p:txBody>
      </p:sp>
      <p:sp>
        <p:nvSpPr>
          <p:cNvPr id="17" name="TextBox 16">
            <a:extLst>
              <a:ext uri="{FF2B5EF4-FFF2-40B4-BE49-F238E27FC236}">
                <a16:creationId xmlns:a16="http://schemas.microsoft.com/office/drawing/2014/main" id="{EC8547ED-F4E4-481C-920D-5B57C00C74AE}"/>
              </a:ext>
            </a:extLst>
          </p:cNvPr>
          <p:cNvSpPr txBox="1"/>
          <p:nvPr/>
        </p:nvSpPr>
        <p:spPr>
          <a:xfrm>
            <a:off x="6340900" y="4337594"/>
            <a:ext cx="2178802" cy="507831"/>
          </a:xfrm>
          <a:prstGeom prst="rect">
            <a:avLst/>
          </a:prstGeom>
          <a:noFill/>
        </p:spPr>
        <p:txBody>
          <a:bodyPr wrap="none" rtlCol="0">
            <a:spAutoFit/>
          </a:bodyPr>
          <a:lstStyle/>
          <a:p>
            <a:r>
              <a:rPr lang="en-US" sz="1350" dirty="0"/>
              <a:t>Usually arbitrary, picked</a:t>
            </a:r>
          </a:p>
          <a:p>
            <a:r>
              <a:rPr lang="en-US" sz="1350" dirty="0"/>
              <a:t>by operating system</a:t>
            </a:r>
          </a:p>
        </p:txBody>
      </p:sp>
      <p:cxnSp>
        <p:nvCxnSpPr>
          <p:cNvPr id="19" name="Straight Connector 18">
            <a:extLst>
              <a:ext uri="{FF2B5EF4-FFF2-40B4-BE49-F238E27FC236}">
                <a16:creationId xmlns:a16="http://schemas.microsoft.com/office/drawing/2014/main" id="{DCE4BB65-391F-4406-912C-7053EC25E6F1}"/>
              </a:ext>
            </a:extLst>
          </p:cNvPr>
          <p:cNvCxnSpPr>
            <a:stCxn id="17" idx="1"/>
          </p:cNvCxnSpPr>
          <p:nvPr/>
        </p:nvCxnSpPr>
        <p:spPr>
          <a:xfrm flipH="1" flipV="1">
            <a:off x="5534840" y="3989193"/>
            <a:ext cx="806060" cy="602317"/>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5370689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2F919-5B54-44AB-B117-88BD3C47D0C5}"/>
              </a:ext>
            </a:extLst>
          </p:cNvPr>
          <p:cNvSpPr>
            <a:spLocks noGrp="1"/>
          </p:cNvSpPr>
          <p:nvPr>
            <p:ph type="title"/>
          </p:nvPr>
        </p:nvSpPr>
        <p:spPr/>
        <p:txBody>
          <a:bodyPr/>
          <a:lstStyle/>
          <a:p>
            <a:r>
              <a:rPr lang="en-US" dirty="0"/>
              <a:t>Incoming Request</a:t>
            </a:r>
          </a:p>
        </p:txBody>
      </p:sp>
      <p:pic>
        <p:nvPicPr>
          <p:cNvPr id="4" name="Picture 3">
            <a:extLst>
              <a:ext uri="{FF2B5EF4-FFF2-40B4-BE49-F238E27FC236}">
                <a16:creationId xmlns:a16="http://schemas.microsoft.com/office/drawing/2014/main" id="{FD0A5C23-1185-4C3E-AFD1-53827C77EC7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386519" y="2852304"/>
            <a:ext cx="1765844" cy="1765844"/>
          </a:xfrm>
          <a:prstGeom prst="rect">
            <a:avLst/>
          </a:prstGeom>
        </p:spPr>
      </p:pic>
      <p:sp>
        <p:nvSpPr>
          <p:cNvPr id="5" name="TextBox 4">
            <a:extLst>
              <a:ext uri="{FF2B5EF4-FFF2-40B4-BE49-F238E27FC236}">
                <a16:creationId xmlns:a16="http://schemas.microsoft.com/office/drawing/2014/main" id="{7CCAB057-2AAA-4AC8-9CDD-AFF36CA2C4C7}"/>
              </a:ext>
            </a:extLst>
          </p:cNvPr>
          <p:cNvSpPr txBox="1"/>
          <p:nvPr/>
        </p:nvSpPr>
        <p:spPr>
          <a:xfrm>
            <a:off x="3491345" y="4731835"/>
            <a:ext cx="1661018" cy="300082"/>
          </a:xfrm>
          <a:prstGeom prst="rect">
            <a:avLst/>
          </a:prstGeom>
          <a:noFill/>
        </p:spPr>
        <p:txBody>
          <a:bodyPr wrap="square" rtlCol="0">
            <a:spAutoFit/>
          </a:bodyPr>
          <a:lstStyle/>
          <a:p>
            <a:r>
              <a:rPr lang="en-US" sz="675">
                <a:hlinkClick r:id="rId3" tooltip="https://it.wikipedia.org/wiki/Bastion_host"/>
              </a:rPr>
              <a:t>This Photo</a:t>
            </a:r>
            <a:r>
              <a:rPr lang="en-US" sz="675"/>
              <a:t> by Unknown Author is licensed under </a:t>
            </a:r>
            <a:r>
              <a:rPr lang="en-US" sz="675">
                <a:hlinkClick r:id="rId4" tooltip="https://creativecommons.org/licenses/by-sa/3.0/"/>
              </a:rPr>
              <a:t>CC BY-SA</a:t>
            </a:r>
            <a:endParaRPr lang="en-US" sz="675"/>
          </a:p>
        </p:txBody>
      </p:sp>
      <p:sp>
        <p:nvSpPr>
          <p:cNvPr id="6" name="TextBox 5">
            <a:extLst>
              <a:ext uri="{FF2B5EF4-FFF2-40B4-BE49-F238E27FC236}">
                <a16:creationId xmlns:a16="http://schemas.microsoft.com/office/drawing/2014/main" id="{866C8F8E-32A1-41DE-9FFF-5E25BB7ACA08}"/>
              </a:ext>
            </a:extLst>
          </p:cNvPr>
          <p:cNvSpPr txBox="1"/>
          <p:nvPr/>
        </p:nvSpPr>
        <p:spPr>
          <a:xfrm>
            <a:off x="3131341" y="5138731"/>
            <a:ext cx="2375971" cy="300082"/>
          </a:xfrm>
          <a:prstGeom prst="rect">
            <a:avLst/>
          </a:prstGeom>
          <a:noFill/>
        </p:spPr>
        <p:txBody>
          <a:bodyPr wrap="none" rtlCol="0">
            <a:spAutoFit/>
          </a:bodyPr>
          <a:lstStyle/>
          <a:p>
            <a:r>
              <a:rPr lang="en-US" sz="1350" dirty="0"/>
              <a:t>SERVER RECEIVES REQUEST</a:t>
            </a:r>
            <a:endParaRPr lang="en-US" sz="1350" b="1" dirty="0"/>
          </a:p>
        </p:txBody>
      </p:sp>
      <p:sp>
        <p:nvSpPr>
          <p:cNvPr id="7" name="Smiley Face 6">
            <a:extLst>
              <a:ext uri="{FF2B5EF4-FFF2-40B4-BE49-F238E27FC236}">
                <a16:creationId xmlns:a16="http://schemas.microsoft.com/office/drawing/2014/main" id="{09E9D4D0-4059-4A01-9AF1-B968CB935D2F}"/>
              </a:ext>
            </a:extLst>
          </p:cNvPr>
          <p:cNvSpPr/>
          <p:nvPr/>
        </p:nvSpPr>
        <p:spPr>
          <a:xfrm>
            <a:off x="3978954" y="3175034"/>
            <a:ext cx="685800" cy="6858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hought Bubble: Cloud 7">
            <a:extLst>
              <a:ext uri="{FF2B5EF4-FFF2-40B4-BE49-F238E27FC236}">
                <a16:creationId xmlns:a16="http://schemas.microsoft.com/office/drawing/2014/main" id="{C4490351-FBC0-4D14-A686-2334CF0CB35B}"/>
              </a:ext>
            </a:extLst>
          </p:cNvPr>
          <p:cNvSpPr/>
          <p:nvPr/>
        </p:nvSpPr>
        <p:spPr>
          <a:xfrm>
            <a:off x="5576637" y="2757869"/>
            <a:ext cx="2959576" cy="134226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b="1" dirty="0"/>
              <a:t>I GOT A REQUEST!!!</a:t>
            </a:r>
          </a:p>
        </p:txBody>
      </p:sp>
      <p:pic>
        <p:nvPicPr>
          <p:cNvPr id="12" name="Picture 11">
            <a:extLst>
              <a:ext uri="{FF2B5EF4-FFF2-40B4-BE49-F238E27FC236}">
                <a16:creationId xmlns:a16="http://schemas.microsoft.com/office/drawing/2014/main" id="{AE3C1937-7F08-40DC-A7FB-118588255F3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698332" y="2572977"/>
            <a:ext cx="2602310" cy="1875865"/>
          </a:xfrm>
          <a:prstGeom prst="rect">
            <a:avLst/>
          </a:prstGeom>
        </p:spPr>
      </p:pic>
      <p:sp>
        <p:nvSpPr>
          <p:cNvPr id="13" name="TextBox 12">
            <a:extLst>
              <a:ext uri="{FF2B5EF4-FFF2-40B4-BE49-F238E27FC236}">
                <a16:creationId xmlns:a16="http://schemas.microsoft.com/office/drawing/2014/main" id="{57AD93CC-0A39-41DE-9F2D-8C96E7DDF39A}"/>
              </a:ext>
            </a:extLst>
          </p:cNvPr>
          <p:cNvSpPr txBox="1"/>
          <p:nvPr/>
        </p:nvSpPr>
        <p:spPr>
          <a:xfrm>
            <a:off x="937781" y="3599413"/>
            <a:ext cx="2110219" cy="507831"/>
          </a:xfrm>
          <a:prstGeom prst="rect">
            <a:avLst/>
          </a:prstGeom>
          <a:noFill/>
        </p:spPr>
        <p:txBody>
          <a:bodyPr wrap="square" rtlCol="0">
            <a:spAutoFit/>
          </a:bodyPr>
          <a:lstStyle/>
          <a:p>
            <a:r>
              <a:rPr lang="en-US" sz="1350" b="1" dirty="0">
                <a:solidFill>
                  <a:srgbClr val="FF0000"/>
                </a:solidFill>
              </a:rPr>
              <a:t>TO: </a:t>
            </a:r>
            <a:r>
              <a:rPr lang="en-US" sz="1350" dirty="0">
                <a:solidFill>
                  <a:srgbClr val="FF0000"/>
                </a:solidFill>
              </a:rPr>
              <a:t>192.168.0.1:80</a:t>
            </a:r>
          </a:p>
          <a:p>
            <a:r>
              <a:rPr lang="en-US" sz="1350" b="1" dirty="0">
                <a:solidFill>
                  <a:srgbClr val="FF0000"/>
                </a:solidFill>
              </a:rPr>
              <a:t>FROM:</a:t>
            </a:r>
            <a:r>
              <a:rPr lang="en-US" sz="1350" dirty="0">
                <a:solidFill>
                  <a:srgbClr val="FF0000"/>
                </a:solidFill>
              </a:rPr>
              <a:t> 192.168.0.2:5280</a:t>
            </a:r>
            <a:endParaRPr lang="en-US" sz="1350" b="1" dirty="0">
              <a:solidFill>
                <a:srgbClr val="FF0000"/>
              </a:solidFill>
            </a:endParaRPr>
          </a:p>
        </p:txBody>
      </p:sp>
      <p:sp>
        <p:nvSpPr>
          <p:cNvPr id="15" name="TextBox 14">
            <a:extLst>
              <a:ext uri="{FF2B5EF4-FFF2-40B4-BE49-F238E27FC236}">
                <a16:creationId xmlns:a16="http://schemas.microsoft.com/office/drawing/2014/main" id="{A48F288B-0656-4BA5-ABC8-04D286B6161D}"/>
              </a:ext>
            </a:extLst>
          </p:cNvPr>
          <p:cNvSpPr txBox="1"/>
          <p:nvPr/>
        </p:nvSpPr>
        <p:spPr>
          <a:xfrm>
            <a:off x="1462459" y="3036535"/>
            <a:ext cx="883575" cy="300082"/>
          </a:xfrm>
          <a:prstGeom prst="rect">
            <a:avLst/>
          </a:prstGeom>
          <a:noFill/>
        </p:spPr>
        <p:txBody>
          <a:bodyPr wrap="none" rtlCol="0">
            <a:spAutoFit/>
          </a:bodyPr>
          <a:lstStyle/>
          <a:p>
            <a:r>
              <a:rPr lang="en-US" sz="1350" b="1" dirty="0"/>
              <a:t>REQUEST</a:t>
            </a:r>
          </a:p>
        </p:txBody>
      </p:sp>
      <p:sp>
        <p:nvSpPr>
          <p:cNvPr id="16" name="Arrow: Right 15">
            <a:extLst>
              <a:ext uri="{FF2B5EF4-FFF2-40B4-BE49-F238E27FC236}">
                <a16:creationId xmlns:a16="http://schemas.microsoft.com/office/drawing/2014/main" id="{1E8EF2F4-BDB3-4386-A890-CDADC0D04E13}"/>
              </a:ext>
            </a:extLst>
          </p:cNvPr>
          <p:cNvSpPr/>
          <p:nvPr/>
        </p:nvSpPr>
        <p:spPr>
          <a:xfrm>
            <a:off x="403412" y="3131797"/>
            <a:ext cx="73380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42930865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2F919-5B54-44AB-B117-88BD3C47D0C5}"/>
              </a:ext>
            </a:extLst>
          </p:cNvPr>
          <p:cNvSpPr>
            <a:spLocks noGrp="1"/>
          </p:cNvSpPr>
          <p:nvPr>
            <p:ph type="title"/>
          </p:nvPr>
        </p:nvSpPr>
        <p:spPr/>
        <p:txBody>
          <a:bodyPr/>
          <a:lstStyle/>
          <a:p>
            <a:r>
              <a:rPr lang="en-US" dirty="0"/>
              <a:t>Request Response</a:t>
            </a:r>
          </a:p>
        </p:txBody>
      </p:sp>
      <p:pic>
        <p:nvPicPr>
          <p:cNvPr id="4" name="Picture 3">
            <a:extLst>
              <a:ext uri="{FF2B5EF4-FFF2-40B4-BE49-F238E27FC236}">
                <a16:creationId xmlns:a16="http://schemas.microsoft.com/office/drawing/2014/main" id="{FD0A5C23-1185-4C3E-AFD1-53827C77EC7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386519" y="2852304"/>
            <a:ext cx="1765844" cy="1765844"/>
          </a:xfrm>
          <a:prstGeom prst="rect">
            <a:avLst/>
          </a:prstGeom>
        </p:spPr>
      </p:pic>
      <p:sp>
        <p:nvSpPr>
          <p:cNvPr id="5" name="TextBox 4">
            <a:extLst>
              <a:ext uri="{FF2B5EF4-FFF2-40B4-BE49-F238E27FC236}">
                <a16:creationId xmlns:a16="http://schemas.microsoft.com/office/drawing/2014/main" id="{7CCAB057-2AAA-4AC8-9CDD-AFF36CA2C4C7}"/>
              </a:ext>
            </a:extLst>
          </p:cNvPr>
          <p:cNvSpPr txBox="1"/>
          <p:nvPr/>
        </p:nvSpPr>
        <p:spPr>
          <a:xfrm>
            <a:off x="3491345" y="4731835"/>
            <a:ext cx="1661018" cy="300082"/>
          </a:xfrm>
          <a:prstGeom prst="rect">
            <a:avLst/>
          </a:prstGeom>
          <a:noFill/>
        </p:spPr>
        <p:txBody>
          <a:bodyPr wrap="square" rtlCol="0">
            <a:spAutoFit/>
          </a:bodyPr>
          <a:lstStyle/>
          <a:p>
            <a:r>
              <a:rPr lang="en-US" sz="675">
                <a:hlinkClick r:id="rId3" tooltip="https://it.wikipedia.org/wiki/Bastion_host"/>
              </a:rPr>
              <a:t>This Photo</a:t>
            </a:r>
            <a:r>
              <a:rPr lang="en-US" sz="675"/>
              <a:t> by Unknown Author is licensed under </a:t>
            </a:r>
            <a:r>
              <a:rPr lang="en-US" sz="675">
                <a:hlinkClick r:id="rId4" tooltip="https://creativecommons.org/licenses/by-sa/3.0/"/>
              </a:rPr>
              <a:t>CC BY-SA</a:t>
            </a:r>
            <a:endParaRPr lang="en-US" sz="675"/>
          </a:p>
        </p:txBody>
      </p:sp>
      <p:sp>
        <p:nvSpPr>
          <p:cNvPr id="6" name="TextBox 5">
            <a:extLst>
              <a:ext uri="{FF2B5EF4-FFF2-40B4-BE49-F238E27FC236}">
                <a16:creationId xmlns:a16="http://schemas.microsoft.com/office/drawing/2014/main" id="{866C8F8E-32A1-41DE-9FFF-5E25BB7ACA08}"/>
              </a:ext>
            </a:extLst>
          </p:cNvPr>
          <p:cNvSpPr txBox="1"/>
          <p:nvPr/>
        </p:nvSpPr>
        <p:spPr>
          <a:xfrm>
            <a:off x="2772276" y="5110595"/>
            <a:ext cx="3603872" cy="300082"/>
          </a:xfrm>
          <a:prstGeom prst="rect">
            <a:avLst/>
          </a:prstGeom>
          <a:noFill/>
        </p:spPr>
        <p:txBody>
          <a:bodyPr wrap="none" rtlCol="0">
            <a:spAutoFit/>
          </a:bodyPr>
          <a:lstStyle/>
          <a:p>
            <a:r>
              <a:rPr lang="en-US" sz="1350" dirty="0"/>
              <a:t>SERVER </a:t>
            </a:r>
            <a:r>
              <a:rPr lang="en-US" sz="1350" b="1" dirty="0"/>
              <a:t>INVERTS TO/FROM </a:t>
            </a:r>
            <a:r>
              <a:rPr lang="en-US" sz="1350" dirty="0"/>
              <a:t>FOR RESPONSE</a:t>
            </a:r>
            <a:endParaRPr lang="en-US" sz="1350" b="1" dirty="0"/>
          </a:p>
        </p:txBody>
      </p:sp>
      <p:sp>
        <p:nvSpPr>
          <p:cNvPr id="7" name="Smiley Face 6">
            <a:extLst>
              <a:ext uri="{FF2B5EF4-FFF2-40B4-BE49-F238E27FC236}">
                <a16:creationId xmlns:a16="http://schemas.microsoft.com/office/drawing/2014/main" id="{09E9D4D0-4059-4A01-9AF1-B968CB935D2F}"/>
              </a:ext>
            </a:extLst>
          </p:cNvPr>
          <p:cNvSpPr/>
          <p:nvPr/>
        </p:nvSpPr>
        <p:spPr>
          <a:xfrm>
            <a:off x="3978954" y="3175034"/>
            <a:ext cx="685800" cy="6858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hought Bubble: Cloud 7">
            <a:extLst>
              <a:ext uri="{FF2B5EF4-FFF2-40B4-BE49-F238E27FC236}">
                <a16:creationId xmlns:a16="http://schemas.microsoft.com/office/drawing/2014/main" id="{C4490351-FBC0-4D14-A686-2334CF0CB35B}"/>
              </a:ext>
            </a:extLst>
          </p:cNvPr>
          <p:cNvSpPr/>
          <p:nvPr/>
        </p:nvSpPr>
        <p:spPr>
          <a:xfrm>
            <a:off x="5576637" y="2757869"/>
            <a:ext cx="2959576" cy="134226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b="1" dirty="0"/>
              <a:t>MY NEW PENPAL!</a:t>
            </a:r>
          </a:p>
        </p:txBody>
      </p:sp>
      <p:pic>
        <p:nvPicPr>
          <p:cNvPr id="12" name="Picture 11">
            <a:extLst>
              <a:ext uri="{FF2B5EF4-FFF2-40B4-BE49-F238E27FC236}">
                <a16:creationId xmlns:a16="http://schemas.microsoft.com/office/drawing/2014/main" id="{AE3C1937-7F08-40DC-A7FB-118588255F3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698332" y="2572977"/>
            <a:ext cx="2602310" cy="1875865"/>
          </a:xfrm>
          <a:prstGeom prst="rect">
            <a:avLst/>
          </a:prstGeom>
        </p:spPr>
      </p:pic>
      <p:sp>
        <p:nvSpPr>
          <p:cNvPr id="13" name="TextBox 12">
            <a:extLst>
              <a:ext uri="{FF2B5EF4-FFF2-40B4-BE49-F238E27FC236}">
                <a16:creationId xmlns:a16="http://schemas.microsoft.com/office/drawing/2014/main" id="{57AD93CC-0A39-41DE-9F2D-8C96E7DDF39A}"/>
              </a:ext>
            </a:extLst>
          </p:cNvPr>
          <p:cNvSpPr txBox="1"/>
          <p:nvPr/>
        </p:nvSpPr>
        <p:spPr>
          <a:xfrm>
            <a:off x="937781" y="3599413"/>
            <a:ext cx="2047467" cy="507831"/>
          </a:xfrm>
          <a:prstGeom prst="rect">
            <a:avLst/>
          </a:prstGeom>
          <a:noFill/>
        </p:spPr>
        <p:txBody>
          <a:bodyPr wrap="square" rtlCol="0">
            <a:spAutoFit/>
          </a:bodyPr>
          <a:lstStyle/>
          <a:p>
            <a:r>
              <a:rPr lang="en-US" sz="1350" b="1" dirty="0">
                <a:solidFill>
                  <a:srgbClr val="FF0000"/>
                </a:solidFill>
              </a:rPr>
              <a:t>TO: </a:t>
            </a:r>
            <a:r>
              <a:rPr lang="en-US" sz="1350" dirty="0">
                <a:solidFill>
                  <a:srgbClr val="FF0000"/>
                </a:solidFill>
              </a:rPr>
              <a:t>192.168.0.2:5280 </a:t>
            </a:r>
            <a:r>
              <a:rPr lang="en-US" sz="1350" b="1" dirty="0">
                <a:solidFill>
                  <a:srgbClr val="FF0000"/>
                </a:solidFill>
              </a:rPr>
              <a:t>FROM: </a:t>
            </a:r>
            <a:r>
              <a:rPr lang="en-US" sz="1350" dirty="0">
                <a:solidFill>
                  <a:srgbClr val="FF0000"/>
                </a:solidFill>
              </a:rPr>
              <a:t>192.168.0.1:80</a:t>
            </a:r>
          </a:p>
        </p:txBody>
      </p:sp>
      <p:sp>
        <p:nvSpPr>
          <p:cNvPr id="15" name="TextBox 14">
            <a:extLst>
              <a:ext uri="{FF2B5EF4-FFF2-40B4-BE49-F238E27FC236}">
                <a16:creationId xmlns:a16="http://schemas.microsoft.com/office/drawing/2014/main" id="{A48F288B-0656-4BA5-ABC8-04D286B6161D}"/>
              </a:ext>
            </a:extLst>
          </p:cNvPr>
          <p:cNvSpPr txBox="1"/>
          <p:nvPr/>
        </p:nvSpPr>
        <p:spPr>
          <a:xfrm>
            <a:off x="1462459" y="3036535"/>
            <a:ext cx="1015021" cy="300082"/>
          </a:xfrm>
          <a:prstGeom prst="rect">
            <a:avLst/>
          </a:prstGeom>
          <a:noFill/>
        </p:spPr>
        <p:txBody>
          <a:bodyPr wrap="none" rtlCol="0">
            <a:spAutoFit/>
          </a:bodyPr>
          <a:lstStyle/>
          <a:p>
            <a:r>
              <a:rPr lang="en-US" sz="1350" b="1" dirty="0"/>
              <a:t>RESPONSE</a:t>
            </a:r>
          </a:p>
        </p:txBody>
      </p:sp>
      <p:sp>
        <p:nvSpPr>
          <p:cNvPr id="3" name="Arrow: Left 2">
            <a:extLst>
              <a:ext uri="{FF2B5EF4-FFF2-40B4-BE49-F238E27FC236}">
                <a16:creationId xmlns:a16="http://schemas.microsoft.com/office/drawing/2014/main" id="{C3A6EC4C-BD10-467B-8E9F-90762123356C}"/>
              </a:ext>
            </a:extLst>
          </p:cNvPr>
          <p:cNvSpPr/>
          <p:nvPr/>
        </p:nvSpPr>
        <p:spPr>
          <a:xfrm>
            <a:off x="513506" y="3247263"/>
            <a:ext cx="733806" cy="36347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40809548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Protocol?</a:t>
            </a:r>
          </a:p>
        </p:txBody>
      </p:sp>
      <p:sp>
        <p:nvSpPr>
          <p:cNvPr id="3" name="Content Placeholder 2"/>
          <p:cNvSpPr>
            <a:spLocks noGrp="1"/>
          </p:cNvSpPr>
          <p:nvPr>
            <p:ph sz="quarter" idx="13"/>
          </p:nvPr>
        </p:nvSpPr>
        <p:spPr/>
        <p:txBody>
          <a:bodyPr/>
          <a:lstStyle/>
          <a:p>
            <a:r>
              <a:rPr lang="en-US" sz="1500" dirty="0"/>
              <a:t>A protocol is the set of rules that govern the interaction of two or more parties</a:t>
            </a:r>
          </a:p>
          <a:p>
            <a:r>
              <a:rPr lang="en-US" sz="1500" dirty="0"/>
              <a:t>In the context of networking, it defines how two nodes (like client and server) communicate</a:t>
            </a:r>
          </a:p>
          <a:p>
            <a:pPr lvl="1"/>
            <a:r>
              <a:rPr lang="en-US" sz="1350" dirty="0"/>
              <a:t>When a party can communicate</a:t>
            </a:r>
          </a:p>
          <a:p>
            <a:pPr lvl="1"/>
            <a:r>
              <a:rPr lang="en-US" sz="1350" dirty="0"/>
              <a:t>What a party can communicate, </a:t>
            </a:r>
            <a:r>
              <a:rPr lang="en-US" sz="1350" i="1" dirty="0"/>
              <a:t>including message structure</a:t>
            </a:r>
            <a:endParaRPr lang="en-US" sz="1350" dirty="0"/>
          </a:p>
          <a:p>
            <a:pPr lvl="1"/>
            <a:r>
              <a:rPr lang="en-US" sz="1350" dirty="0"/>
              <a:t>How a party responds to received communications</a:t>
            </a:r>
          </a:p>
          <a:p>
            <a:r>
              <a:rPr lang="en-US" sz="1500" b="1" i="1" dirty="0"/>
              <a:t>Certain outcomes or results are guaranteed when the rules are followed</a:t>
            </a:r>
          </a:p>
          <a:p>
            <a:endParaRPr lang="en-US" dirty="0"/>
          </a:p>
        </p:txBody>
      </p:sp>
    </p:spTree>
    <p:extLst>
      <p:ext uri="{BB962C8B-B14F-4D97-AF65-F5344CB8AC3E}">
        <p14:creationId xmlns:p14="http://schemas.microsoft.com/office/powerpoint/2010/main" val="38471266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Overloaded Term</a:t>
            </a:r>
          </a:p>
        </p:txBody>
      </p:sp>
      <p:sp>
        <p:nvSpPr>
          <p:cNvPr id="3" name="Content Placeholder 2"/>
          <p:cNvSpPr>
            <a:spLocks noGrp="1"/>
          </p:cNvSpPr>
          <p:nvPr>
            <p:ph sz="quarter" idx="13"/>
          </p:nvPr>
        </p:nvSpPr>
        <p:spPr/>
        <p:txBody>
          <a:bodyPr/>
          <a:lstStyle/>
          <a:p>
            <a:r>
              <a:rPr lang="en-US" dirty="0"/>
              <a:t>Actually, a protocol often refers to two separate things</a:t>
            </a:r>
          </a:p>
          <a:p>
            <a:r>
              <a:rPr lang="en-US" b="1" dirty="0"/>
              <a:t>FIRST</a:t>
            </a:r>
            <a:r>
              <a:rPr lang="en-US" dirty="0"/>
              <a:t>, the rules/specification referred to on the previous slide</a:t>
            </a:r>
          </a:p>
          <a:p>
            <a:r>
              <a:rPr lang="en-US" b="1" dirty="0"/>
              <a:t>SECOND</a:t>
            </a:r>
            <a:r>
              <a:rPr lang="en-US" dirty="0"/>
              <a:t>, the computer module that </a:t>
            </a:r>
            <a:r>
              <a:rPr lang="en-US" i="1" dirty="0"/>
              <a:t>implements</a:t>
            </a:r>
            <a:r>
              <a:rPr lang="en-US" dirty="0"/>
              <a:t> the rules</a:t>
            </a:r>
            <a:endParaRPr lang="en-US" b="1" dirty="0"/>
          </a:p>
        </p:txBody>
      </p:sp>
    </p:spTree>
    <p:extLst>
      <p:ext uri="{BB962C8B-B14F-4D97-AF65-F5344CB8AC3E}">
        <p14:creationId xmlns:p14="http://schemas.microsoft.com/office/powerpoint/2010/main" val="20775409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Contemporary Protocols</a:t>
            </a:r>
          </a:p>
        </p:txBody>
      </p:sp>
      <p:sp>
        <p:nvSpPr>
          <p:cNvPr id="3" name="Content Placeholder 2"/>
          <p:cNvSpPr>
            <a:spLocks noGrp="1"/>
          </p:cNvSpPr>
          <p:nvPr>
            <p:ph sz="quarter" idx="13"/>
          </p:nvPr>
        </p:nvSpPr>
        <p:spPr/>
        <p:txBody>
          <a:bodyPr/>
          <a:lstStyle/>
          <a:p>
            <a:r>
              <a:rPr lang="en-US" dirty="0"/>
              <a:t>HTTP – </a:t>
            </a:r>
            <a:r>
              <a:rPr lang="en-US" dirty="0" err="1"/>
              <a:t>HyperText</a:t>
            </a:r>
            <a:r>
              <a:rPr lang="en-US" dirty="0"/>
              <a:t> Transfer Protocol</a:t>
            </a:r>
          </a:p>
          <a:p>
            <a:r>
              <a:rPr lang="en-US" dirty="0"/>
              <a:t>IP – Internet Protocol</a:t>
            </a:r>
          </a:p>
          <a:p>
            <a:r>
              <a:rPr lang="en-US" dirty="0"/>
              <a:t>SMTP – Simple Mail Transport Protocol</a:t>
            </a:r>
          </a:p>
        </p:txBody>
      </p:sp>
    </p:spTree>
    <p:extLst>
      <p:ext uri="{BB962C8B-B14F-4D97-AF65-F5344CB8AC3E}">
        <p14:creationId xmlns:p14="http://schemas.microsoft.com/office/powerpoint/2010/main" val="1317839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AC4F6-350B-4492-9ECF-F88B494C75CE}"/>
              </a:ext>
            </a:extLst>
          </p:cNvPr>
          <p:cNvSpPr>
            <a:spLocks noGrp="1"/>
          </p:cNvSpPr>
          <p:nvPr>
            <p:ph type="title"/>
          </p:nvPr>
        </p:nvSpPr>
        <p:spPr/>
        <p:txBody>
          <a:bodyPr/>
          <a:lstStyle/>
          <a:p>
            <a:r>
              <a:rPr lang="en-US" dirty="0"/>
              <a:t>Computing 1960-1980 (</a:t>
            </a:r>
            <a:r>
              <a:rPr lang="en-US" dirty="0" err="1"/>
              <a:t>ish</a:t>
            </a:r>
            <a:r>
              <a:rPr lang="en-US" dirty="0"/>
              <a:t>)</a:t>
            </a:r>
          </a:p>
        </p:txBody>
      </p:sp>
      <p:pic>
        <p:nvPicPr>
          <p:cNvPr id="5" name="Picture 4">
            <a:extLst>
              <a:ext uri="{FF2B5EF4-FFF2-40B4-BE49-F238E27FC236}">
                <a16:creationId xmlns:a16="http://schemas.microsoft.com/office/drawing/2014/main" id="{172FC498-A0C6-43C4-A7B7-3316B931FF3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571362" y="2865910"/>
            <a:ext cx="2864835" cy="1897613"/>
          </a:xfrm>
          <a:prstGeom prst="rect">
            <a:avLst/>
          </a:prstGeom>
        </p:spPr>
      </p:pic>
      <p:sp>
        <p:nvSpPr>
          <p:cNvPr id="6" name="TextBox 5">
            <a:extLst>
              <a:ext uri="{FF2B5EF4-FFF2-40B4-BE49-F238E27FC236}">
                <a16:creationId xmlns:a16="http://schemas.microsoft.com/office/drawing/2014/main" id="{A8ED2C29-6DC4-480C-8318-A22AB8871411}"/>
              </a:ext>
            </a:extLst>
          </p:cNvPr>
          <p:cNvSpPr txBox="1"/>
          <p:nvPr/>
        </p:nvSpPr>
        <p:spPr>
          <a:xfrm>
            <a:off x="5571362" y="4902170"/>
            <a:ext cx="2864835" cy="196208"/>
          </a:xfrm>
          <a:prstGeom prst="rect">
            <a:avLst/>
          </a:prstGeom>
          <a:noFill/>
        </p:spPr>
        <p:txBody>
          <a:bodyPr wrap="square" rtlCol="0">
            <a:spAutoFit/>
          </a:bodyPr>
          <a:lstStyle/>
          <a:p>
            <a:r>
              <a:rPr lang="en-US" sz="675">
                <a:hlinkClick r:id="rId3" tooltip="http://www.thaigoodview.com/node/161284"/>
              </a:rPr>
              <a:t>This Photo</a:t>
            </a:r>
            <a:r>
              <a:rPr lang="en-US" sz="675"/>
              <a:t> by Unknown Author is licensed under </a:t>
            </a:r>
            <a:r>
              <a:rPr lang="en-US" sz="675">
                <a:hlinkClick r:id="rId4" tooltip="https://creativecommons.org/licenses/by-nc-sa/3.0/"/>
              </a:rPr>
              <a:t>CC BY-SA-NC</a:t>
            </a:r>
            <a:endParaRPr lang="en-US" sz="675"/>
          </a:p>
        </p:txBody>
      </p:sp>
      <p:pic>
        <p:nvPicPr>
          <p:cNvPr id="8" name="Picture 7">
            <a:extLst>
              <a:ext uri="{FF2B5EF4-FFF2-40B4-BE49-F238E27FC236}">
                <a16:creationId xmlns:a16="http://schemas.microsoft.com/office/drawing/2014/main" id="{6B68F87B-D9EA-4BFF-90EC-9A7A31E8D6D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707804" y="2861820"/>
            <a:ext cx="2210500" cy="1961819"/>
          </a:xfrm>
          <a:prstGeom prst="rect">
            <a:avLst/>
          </a:prstGeom>
        </p:spPr>
      </p:pic>
      <p:sp>
        <p:nvSpPr>
          <p:cNvPr id="9" name="TextBox 8">
            <a:extLst>
              <a:ext uri="{FF2B5EF4-FFF2-40B4-BE49-F238E27FC236}">
                <a16:creationId xmlns:a16="http://schemas.microsoft.com/office/drawing/2014/main" id="{29375814-938D-4961-A491-095E380B2C4D}"/>
              </a:ext>
            </a:extLst>
          </p:cNvPr>
          <p:cNvSpPr txBox="1"/>
          <p:nvPr/>
        </p:nvSpPr>
        <p:spPr>
          <a:xfrm>
            <a:off x="1674253" y="6977190"/>
            <a:ext cx="7072447" cy="196208"/>
          </a:xfrm>
          <a:prstGeom prst="rect">
            <a:avLst/>
          </a:prstGeom>
          <a:noFill/>
        </p:spPr>
        <p:txBody>
          <a:bodyPr wrap="square" rtlCol="0">
            <a:spAutoFit/>
          </a:bodyPr>
          <a:lstStyle/>
          <a:p>
            <a:r>
              <a:rPr lang="en-US" sz="675">
                <a:hlinkClick r:id="rId6" tooltip="https://en.wikipedia.org/wiki/Computer_terminal#Dumb_terminals"/>
              </a:rPr>
              <a:t>This Photo</a:t>
            </a:r>
            <a:r>
              <a:rPr lang="en-US" sz="675"/>
              <a:t> by Unknown Author is licensed under </a:t>
            </a:r>
            <a:r>
              <a:rPr lang="en-US" sz="675">
                <a:hlinkClick r:id="rId7" tooltip="https://creativecommons.org/licenses/by-sa/3.0/"/>
              </a:rPr>
              <a:t>CC BY-SA</a:t>
            </a:r>
            <a:endParaRPr lang="en-US" sz="675"/>
          </a:p>
        </p:txBody>
      </p:sp>
      <p:sp>
        <p:nvSpPr>
          <p:cNvPr id="10" name="TextBox 9">
            <a:extLst>
              <a:ext uri="{FF2B5EF4-FFF2-40B4-BE49-F238E27FC236}">
                <a16:creationId xmlns:a16="http://schemas.microsoft.com/office/drawing/2014/main" id="{A1488420-2333-4AEB-9E29-807ABFFA5155}"/>
              </a:ext>
            </a:extLst>
          </p:cNvPr>
          <p:cNvSpPr txBox="1"/>
          <p:nvPr/>
        </p:nvSpPr>
        <p:spPr>
          <a:xfrm>
            <a:off x="6381166" y="5213942"/>
            <a:ext cx="1207382" cy="300082"/>
          </a:xfrm>
          <a:prstGeom prst="rect">
            <a:avLst/>
          </a:prstGeom>
          <a:noFill/>
        </p:spPr>
        <p:txBody>
          <a:bodyPr wrap="none" rtlCol="0">
            <a:spAutoFit/>
          </a:bodyPr>
          <a:lstStyle/>
          <a:p>
            <a:r>
              <a:rPr lang="en-US" sz="1350" dirty="0"/>
              <a:t>MAINFRAME</a:t>
            </a:r>
          </a:p>
        </p:txBody>
      </p:sp>
      <p:sp>
        <p:nvSpPr>
          <p:cNvPr id="11" name="TextBox 10">
            <a:extLst>
              <a:ext uri="{FF2B5EF4-FFF2-40B4-BE49-F238E27FC236}">
                <a16:creationId xmlns:a16="http://schemas.microsoft.com/office/drawing/2014/main" id="{D41B53F3-CDEF-49F9-A4C2-2B2C4BDD04E8}"/>
              </a:ext>
            </a:extLst>
          </p:cNvPr>
          <p:cNvSpPr txBox="1"/>
          <p:nvPr/>
        </p:nvSpPr>
        <p:spPr>
          <a:xfrm>
            <a:off x="982858" y="5210270"/>
            <a:ext cx="1709122" cy="300082"/>
          </a:xfrm>
          <a:prstGeom prst="rect">
            <a:avLst/>
          </a:prstGeom>
          <a:noFill/>
        </p:spPr>
        <p:txBody>
          <a:bodyPr wrap="none" rtlCol="0">
            <a:spAutoFit/>
          </a:bodyPr>
          <a:lstStyle/>
          <a:p>
            <a:r>
              <a:rPr lang="en-US" sz="1350" dirty="0"/>
              <a:t>“DUMB” TERMINAL</a:t>
            </a:r>
          </a:p>
        </p:txBody>
      </p:sp>
      <p:sp>
        <p:nvSpPr>
          <p:cNvPr id="12" name="Arrow: Left-Right 11">
            <a:extLst>
              <a:ext uri="{FF2B5EF4-FFF2-40B4-BE49-F238E27FC236}">
                <a16:creationId xmlns:a16="http://schemas.microsoft.com/office/drawing/2014/main" id="{34B3AB0E-D878-461E-B679-1574F08B7C9C}"/>
              </a:ext>
            </a:extLst>
          </p:cNvPr>
          <p:cNvSpPr/>
          <p:nvPr/>
        </p:nvSpPr>
        <p:spPr>
          <a:xfrm>
            <a:off x="3087933" y="3660992"/>
            <a:ext cx="2387464" cy="55557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NETWORK</a:t>
            </a:r>
          </a:p>
        </p:txBody>
      </p:sp>
      <p:sp>
        <p:nvSpPr>
          <p:cNvPr id="3" name="TextBox 2">
            <a:extLst>
              <a:ext uri="{FF2B5EF4-FFF2-40B4-BE49-F238E27FC236}">
                <a16:creationId xmlns:a16="http://schemas.microsoft.com/office/drawing/2014/main" id="{10F7FB8F-6459-41E6-9883-A4659C9407E6}"/>
              </a:ext>
            </a:extLst>
          </p:cNvPr>
          <p:cNvSpPr txBox="1"/>
          <p:nvPr/>
        </p:nvSpPr>
        <p:spPr>
          <a:xfrm>
            <a:off x="5161135" y="5434488"/>
            <a:ext cx="4439036" cy="300082"/>
          </a:xfrm>
          <a:prstGeom prst="rect">
            <a:avLst/>
          </a:prstGeom>
          <a:noFill/>
        </p:spPr>
        <p:txBody>
          <a:bodyPr wrap="none" rtlCol="0">
            <a:spAutoFit/>
          </a:bodyPr>
          <a:lstStyle/>
          <a:p>
            <a:r>
              <a:rPr lang="en-US" sz="1350" dirty="0"/>
              <a:t>All the processing (computer brains) happens here</a:t>
            </a:r>
          </a:p>
        </p:txBody>
      </p:sp>
      <p:sp>
        <p:nvSpPr>
          <p:cNvPr id="4" name="TextBox 3">
            <a:extLst>
              <a:ext uri="{FF2B5EF4-FFF2-40B4-BE49-F238E27FC236}">
                <a16:creationId xmlns:a16="http://schemas.microsoft.com/office/drawing/2014/main" id="{3B3D7586-6A40-44EF-98A3-118B136F3D74}"/>
              </a:ext>
            </a:extLst>
          </p:cNvPr>
          <p:cNvSpPr txBox="1"/>
          <p:nvPr/>
        </p:nvSpPr>
        <p:spPr>
          <a:xfrm>
            <a:off x="470434" y="5456309"/>
            <a:ext cx="3371436" cy="300082"/>
          </a:xfrm>
          <a:prstGeom prst="rect">
            <a:avLst/>
          </a:prstGeom>
          <a:noFill/>
        </p:spPr>
        <p:txBody>
          <a:bodyPr wrap="none" rtlCol="0">
            <a:spAutoFit/>
          </a:bodyPr>
          <a:lstStyle/>
          <a:p>
            <a:r>
              <a:rPr lang="en-US" sz="1350" dirty="0"/>
              <a:t>Basically, just a keyboard and monitor</a:t>
            </a:r>
          </a:p>
        </p:txBody>
      </p:sp>
    </p:spTree>
    <p:extLst>
      <p:ext uri="{BB962C8B-B14F-4D97-AF65-F5344CB8AC3E}">
        <p14:creationId xmlns:p14="http://schemas.microsoft.com/office/powerpoint/2010/main" val="24161763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Protocol is not Enough</a:t>
            </a:r>
          </a:p>
        </p:txBody>
      </p:sp>
      <p:sp>
        <p:nvSpPr>
          <p:cNvPr id="3" name="Content Placeholder 2"/>
          <p:cNvSpPr>
            <a:spLocks noGrp="1"/>
          </p:cNvSpPr>
          <p:nvPr>
            <p:ph sz="quarter" idx="13"/>
          </p:nvPr>
        </p:nvSpPr>
        <p:spPr/>
        <p:txBody>
          <a:bodyPr>
            <a:normAutofit/>
          </a:bodyPr>
          <a:lstStyle/>
          <a:p>
            <a:r>
              <a:rPr lang="en-US" sz="1500" dirty="0"/>
              <a:t>There are too many rules for any one protocol to handle</a:t>
            </a:r>
          </a:p>
          <a:p>
            <a:r>
              <a:rPr lang="en-US" sz="1500" dirty="0"/>
              <a:t>Also, behavior/rules need to change for different hardware/goals</a:t>
            </a:r>
          </a:p>
          <a:p>
            <a:r>
              <a:rPr lang="en-US" sz="1500" dirty="0"/>
              <a:t>OSI defined a conceptual “stack” of protocols.</a:t>
            </a:r>
          </a:p>
          <a:p>
            <a:pPr lvl="1"/>
            <a:r>
              <a:rPr lang="en-US" sz="1350" dirty="0"/>
              <a:t>Each protocol “layer” can push data down to a lower layer, or pop data up to a higher layer</a:t>
            </a:r>
          </a:p>
          <a:p>
            <a:pPr lvl="1"/>
            <a:r>
              <a:rPr lang="en-US" sz="1350" dirty="0"/>
              <a:t>The protocol on one machine (e.g., client) is a “peer” with the same protocol on the other machine</a:t>
            </a:r>
          </a:p>
        </p:txBody>
      </p:sp>
    </p:spTree>
    <p:extLst>
      <p:ext uri="{BB962C8B-B14F-4D97-AF65-F5344CB8AC3E}">
        <p14:creationId xmlns:p14="http://schemas.microsoft.com/office/powerpoint/2010/main" val="3231721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4450" y="937260"/>
            <a:ext cx="6515100" cy="4983480"/>
          </a:xfrm>
          <a:prstGeom prst="rect">
            <a:avLst/>
          </a:prstGeom>
        </p:spPr>
      </p:pic>
    </p:spTree>
    <p:extLst>
      <p:ext uri="{BB962C8B-B14F-4D97-AF65-F5344CB8AC3E}">
        <p14:creationId xmlns:p14="http://schemas.microsoft.com/office/powerpoint/2010/main" val="2680247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OSI Model in Practice</a:t>
            </a:r>
          </a:p>
        </p:txBody>
      </p:sp>
      <p:sp>
        <p:nvSpPr>
          <p:cNvPr id="3" name="Content Placeholder 2"/>
          <p:cNvSpPr>
            <a:spLocks noGrp="1"/>
          </p:cNvSpPr>
          <p:nvPr>
            <p:ph sz="quarter" idx="13"/>
          </p:nvPr>
        </p:nvSpPr>
        <p:spPr/>
        <p:txBody>
          <a:bodyPr>
            <a:normAutofit/>
          </a:bodyPr>
          <a:lstStyle/>
          <a:p>
            <a:r>
              <a:rPr lang="en-US" sz="1500" dirty="0"/>
              <a:t>Very few systems follow the seven-layer “ideal”</a:t>
            </a:r>
          </a:p>
          <a:p>
            <a:r>
              <a:rPr lang="en-US" sz="1500" dirty="0"/>
              <a:t>Mostly just care about TCP/IP and the following layers:</a:t>
            </a:r>
          </a:p>
          <a:p>
            <a:pPr lvl="1"/>
            <a:r>
              <a:rPr lang="en-US" sz="1350" dirty="0"/>
              <a:t>Application (Layer 7; example: HTTP)</a:t>
            </a:r>
          </a:p>
          <a:p>
            <a:pPr lvl="1"/>
            <a:r>
              <a:rPr lang="en-US" sz="1350" dirty="0"/>
              <a:t>Transport (Layer 4; TCP)</a:t>
            </a:r>
          </a:p>
          <a:p>
            <a:pPr lvl="1"/>
            <a:r>
              <a:rPr lang="en-US" sz="1350" dirty="0"/>
              <a:t>IP (Layer 3; IP)</a:t>
            </a:r>
          </a:p>
          <a:p>
            <a:pPr lvl="1"/>
            <a:r>
              <a:rPr lang="en-US" sz="1350" dirty="0"/>
              <a:t>Data Link (Layer 2; example: Ethernet or </a:t>
            </a:r>
            <a:r>
              <a:rPr lang="en-US" sz="1350" dirty="0" err="1"/>
              <a:t>Wifi</a:t>
            </a:r>
            <a:r>
              <a:rPr lang="en-US" sz="1350" dirty="0"/>
              <a:t>)</a:t>
            </a:r>
          </a:p>
          <a:p>
            <a:r>
              <a:rPr lang="en-US" sz="1500" dirty="0"/>
              <a:t>NOTE: It’s common to just refer to a layer by it’s number (e.g., a layer-4 protocol)</a:t>
            </a:r>
          </a:p>
        </p:txBody>
      </p:sp>
    </p:spTree>
    <p:extLst>
      <p:ext uri="{BB962C8B-B14F-4D97-AF65-F5344CB8AC3E}">
        <p14:creationId xmlns:p14="http://schemas.microsoft.com/office/powerpoint/2010/main" val="34607250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06DD7-6C91-4F23-A0A8-9E54DB2FD95F}"/>
              </a:ext>
            </a:extLst>
          </p:cNvPr>
          <p:cNvSpPr>
            <a:spLocks noGrp="1"/>
          </p:cNvSpPr>
          <p:nvPr>
            <p:ph type="title"/>
          </p:nvPr>
        </p:nvSpPr>
        <p:spPr/>
        <p:txBody>
          <a:bodyPr/>
          <a:lstStyle/>
          <a:p>
            <a:r>
              <a:rPr lang="en-US" dirty="0"/>
              <a:t>Monolithic vs Modular</a:t>
            </a:r>
          </a:p>
        </p:txBody>
      </p:sp>
      <p:pic>
        <p:nvPicPr>
          <p:cNvPr id="5" name="Picture 4">
            <a:extLst>
              <a:ext uri="{FF2B5EF4-FFF2-40B4-BE49-F238E27FC236}">
                <a16:creationId xmlns:a16="http://schemas.microsoft.com/office/drawing/2014/main" id="{68FCB45D-61CB-4000-B4A9-69095291EE25}"/>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35272" y="4585345"/>
            <a:ext cx="3524250" cy="723900"/>
          </a:xfrm>
          <a:prstGeom prst="rect">
            <a:avLst/>
          </a:prstGeom>
        </p:spPr>
      </p:pic>
      <p:sp>
        <p:nvSpPr>
          <p:cNvPr id="6" name="TextBox 5">
            <a:extLst>
              <a:ext uri="{FF2B5EF4-FFF2-40B4-BE49-F238E27FC236}">
                <a16:creationId xmlns:a16="http://schemas.microsoft.com/office/drawing/2014/main" id="{171E6004-B2F2-4444-B9B0-4E732A46F1E3}"/>
              </a:ext>
            </a:extLst>
          </p:cNvPr>
          <p:cNvSpPr txBox="1"/>
          <p:nvPr/>
        </p:nvSpPr>
        <p:spPr>
          <a:xfrm>
            <a:off x="609600" y="5309245"/>
            <a:ext cx="3524250" cy="196208"/>
          </a:xfrm>
          <a:prstGeom prst="rect">
            <a:avLst/>
          </a:prstGeom>
          <a:noFill/>
        </p:spPr>
        <p:txBody>
          <a:bodyPr wrap="square" rtlCol="0">
            <a:spAutoFit/>
          </a:bodyPr>
          <a:lstStyle/>
          <a:p>
            <a:r>
              <a:rPr lang="en-US" sz="675">
                <a:hlinkClick r:id="rId3" tooltip="https://en.wikipedia.org/wiki/Network_switch"/>
              </a:rPr>
              <a:t>This Photo</a:t>
            </a:r>
            <a:r>
              <a:rPr lang="en-US" sz="675"/>
              <a:t> by Unknown Author is licensed under </a:t>
            </a:r>
            <a:r>
              <a:rPr lang="en-US" sz="675">
                <a:hlinkClick r:id="rId4" tooltip="https://creativecommons.org/licenses/by-sa/3.0/"/>
              </a:rPr>
              <a:t>CC BY-SA</a:t>
            </a:r>
            <a:endParaRPr lang="en-US" sz="675"/>
          </a:p>
        </p:txBody>
      </p:sp>
      <p:pic>
        <p:nvPicPr>
          <p:cNvPr id="8" name="Picture 7">
            <a:extLst>
              <a:ext uri="{FF2B5EF4-FFF2-40B4-BE49-F238E27FC236}">
                <a16:creationId xmlns:a16="http://schemas.microsoft.com/office/drawing/2014/main" id="{5F619F51-B77D-4C62-95FD-9D218FA465DC}"/>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6612453" y="4204287"/>
            <a:ext cx="1567457" cy="1344095"/>
          </a:xfrm>
          <a:prstGeom prst="rect">
            <a:avLst/>
          </a:prstGeom>
        </p:spPr>
      </p:pic>
      <p:sp>
        <p:nvSpPr>
          <p:cNvPr id="9" name="TextBox 8">
            <a:extLst>
              <a:ext uri="{FF2B5EF4-FFF2-40B4-BE49-F238E27FC236}">
                <a16:creationId xmlns:a16="http://schemas.microsoft.com/office/drawing/2014/main" id="{3172883D-483F-4DE4-9990-B2DD070B880F}"/>
              </a:ext>
            </a:extLst>
          </p:cNvPr>
          <p:cNvSpPr txBox="1"/>
          <p:nvPr/>
        </p:nvSpPr>
        <p:spPr>
          <a:xfrm>
            <a:off x="6788320" y="5676264"/>
            <a:ext cx="1391591" cy="403957"/>
          </a:xfrm>
          <a:prstGeom prst="rect">
            <a:avLst/>
          </a:prstGeom>
          <a:noFill/>
        </p:spPr>
        <p:txBody>
          <a:bodyPr wrap="square" rtlCol="0">
            <a:spAutoFit/>
          </a:bodyPr>
          <a:lstStyle/>
          <a:p>
            <a:r>
              <a:rPr lang="en-US" sz="675">
                <a:hlinkClick r:id="rId6" tooltip="https://en.wikipedia.org/wiki/Linksys"/>
              </a:rPr>
              <a:t>This Photo</a:t>
            </a:r>
            <a:r>
              <a:rPr lang="en-US" sz="675"/>
              <a:t> by Unknown Author is licensed under </a:t>
            </a:r>
            <a:r>
              <a:rPr lang="en-US" sz="675">
                <a:hlinkClick r:id="rId4" tooltip="https://creativecommons.org/licenses/by-sa/3.0/"/>
              </a:rPr>
              <a:t>CC BY-SA</a:t>
            </a:r>
            <a:endParaRPr lang="en-US" sz="675"/>
          </a:p>
        </p:txBody>
      </p:sp>
      <p:sp>
        <p:nvSpPr>
          <p:cNvPr id="10" name="Rectangle 9">
            <a:extLst>
              <a:ext uri="{FF2B5EF4-FFF2-40B4-BE49-F238E27FC236}">
                <a16:creationId xmlns:a16="http://schemas.microsoft.com/office/drawing/2014/main" id="{9BEA25A2-B865-4DDA-800B-A8029D17AE1F}"/>
              </a:ext>
            </a:extLst>
          </p:cNvPr>
          <p:cNvSpPr/>
          <p:nvPr/>
        </p:nvSpPr>
        <p:spPr>
          <a:xfrm>
            <a:off x="865502" y="2250854"/>
            <a:ext cx="1125886" cy="16576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Monolith Ethernet</a:t>
            </a:r>
          </a:p>
        </p:txBody>
      </p:sp>
      <p:sp>
        <p:nvSpPr>
          <p:cNvPr id="11" name="Rectangle 10">
            <a:extLst>
              <a:ext uri="{FF2B5EF4-FFF2-40B4-BE49-F238E27FC236}">
                <a16:creationId xmlns:a16="http://schemas.microsoft.com/office/drawing/2014/main" id="{35E5905A-A91A-46FA-B458-AD51846D8C8D}"/>
              </a:ext>
            </a:extLst>
          </p:cNvPr>
          <p:cNvSpPr/>
          <p:nvPr/>
        </p:nvSpPr>
        <p:spPr>
          <a:xfrm>
            <a:off x="2223044" y="2250854"/>
            <a:ext cx="1125886" cy="16576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dirty="0"/>
              <a:t>HTTP Monolith </a:t>
            </a:r>
          </a:p>
          <a:p>
            <a:pPr algn="ctr"/>
            <a:r>
              <a:rPr lang="en-US" sz="1350" dirty="0" err="1"/>
              <a:t>Wifi</a:t>
            </a:r>
            <a:endParaRPr lang="en-US" sz="1350" dirty="0"/>
          </a:p>
        </p:txBody>
      </p:sp>
      <p:sp>
        <p:nvSpPr>
          <p:cNvPr id="12" name="Rectangle 11">
            <a:extLst>
              <a:ext uri="{FF2B5EF4-FFF2-40B4-BE49-F238E27FC236}">
                <a16:creationId xmlns:a16="http://schemas.microsoft.com/office/drawing/2014/main" id="{548CE96B-653C-453C-A876-70B0C9E85435}"/>
              </a:ext>
            </a:extLst>
          </p:cNvPr>
          <p:cNvSpPr/>
          <p:nvPr/>
        </p:nvSpPr>
        <p:spPr>
          <a:xfrm>
            <a:off x="6612453" y="2250854"/>
            <a:ext cx="1567457" cy="36673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350" dirty="0"/>
              <a:t>HTTP</a:t>
            </a:r>
          </a:p>
        </p:txBody>
      </p:sp>
      <p:sp>
        <p:nvSpPr>
          <p:cNvPr id="13" name="Rectangle 12">
            <a:extLst>
              <a:ext uri="{FF2B5EF4-FFF2-40B4-BE49-F238E27FC236}">
                <a16:creationId xmlns:a16="http://schemas.microsoft.com/office/drawing/2014/main" id="{DC7E1129-52CF-427F-9B1E-2E6EBB419E07}"/>
              </a:ext>
            </a:extLst>
          </p:cNvPr>
          <p:cNvSpPr/>
          <p:nvPr/>
        </p:nvSpPr>
        <p:spPr>
          <a:xfrm>
            <a:off x="6421749" y="2712944"/>
            <a:ext cx="788320" cy="36673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350" dirty="0"/>
              <a:t>TCP</a:t>
            </a:r>
          </a:p>
        </p:txBody>
      </p:sp>
      <p:sp>
        <p:nvSpPr>
          <p:cNvPr id="14" name="Rectangle 13">
            <a:extLst>
              <a:ext uri="{FF2B5EF4-FFF2-40B4-BE49-F238E27FC236}">
                <a16:creationId xmlns:a16="http://schemas.microsoft.com/office/drawing/2014/main" id="{A9DFCD22-E6F0-4C3E-A062-2390CFB22B4D}"/>
              </a:ext>
            </a:extLst>
          </p:cNvPr>
          <p:cNvSpPr/>
          <p:nvPr/>
        </p:nvSpPr>
        <p:spPr>
          <a:xfrm>
            <a:off x="7590552" y="2712944"/>
            <a:ext cx="788320" cy="36673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350" dirty="0"/>
              <a:t>UDP</a:t>
            </a:r>
          </a:p>
        </p:txBody>
      </p:sp>
      <p:sp>
        <p:nvSpPr>
          <p:cNvPr id="15" name="Rectangle 14">
            <a:extLst>
              <a:ext uri="{FF2B5EF4-FFF2-40B4-BE49-F238E27FC236}">
                <a16:creationId xmlns:a16="http://schemas.microsoft.com/office/drawing/2014/main" id="{F9C1B4C3-3089-4E1F-BBA3-D85DBD981C40}"/>
              </a:ext>
            </a:extLst>
          </p:cNvPr>
          <p:cNvSpPr/>
          <p:nvPr/>
        </p:nvSpPr>
        <p:spPr>
          <a:xfrm>
            <a:off x="6612453" y="3175034"/>
            <a:ext cx="1567457" cy="3667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350" dirty="0"/>
              <a:t>IP</a:t>
            </a:r>
          </a:p>
        </p:txBody>
      </p:sp>
      <p:sp>
        <p:nvSpPr>
          <p:cNvPr id="16" name="Rectangle 15">
            <a:extLst>
              <a:ext uri="{FF2B5EF4-FFF2-40B4-BE49-F238E27FC236}">
                <a16:creationId xmlns:a16="http://schemas.microsoft.com/office/drawing/2014/main" id="{930EF0CF-F909-48DB-8183-183E0F09993B}"/>
              </a:ext>
            </a:extLst>
          </p:cNvPr>
          <p:cNvSpPr/>
          <p:nvPr/>
        </p:nvSpPr>
        <p:spPr>
          <a:xfrm>
            <a:off x="6425583" y="3637124"/>
            <a:ext cx="788320" cy="3667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Ethernet</a:t>
            </a:r>
          </a:p>
        </p:txBody>
      </p:sp>
      <p:sp>
        <p:nvSpPr>
          <p:cNvPr id="17" name="Rectangle 16">
            <a:extLst>
              <a:ext uri="{FF2B5EF4-FFF2-40B4-BE49-F238E27FC236}">
                <a16:creationId xmlns:a16="http://schemas.microsoft.com/office/drawing/2014/main" id="{0673C0D0-AF68-4D77-9E6A-C70B7B0C18B4}"/>
              </a:ext>
            </a:extLst>
          </p:cNvPr>
          <p:cNvSpPr/>
          <p:nvPr/>
        </p:nvSpPr>
        <p:spPr>
          <a:xfrm>
            <a:off x="7590552" y="3644459"/>
            <a:ext cx="788320" cy="3667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dirty="0" err="1"/>
              <a:t>WiFi</a:t>
            </a:r>
            <a:endParaRPr lang="en-US" sz="1350" dirty="0"/>
          </a:p>
        </p:txBody>
      </p:sp>
      <p:sp>
        <p:nvSpPr>
          <p:cNvPr id="18" name="Arrow: Down 17">
            <a:extLst>
              <a:ext uri="{FF2B5EF4-FFF2-40B4-BE49-F238E27FC236}">
                <a16:creationId xmlns:a16="http://schemas.microsoft.com/office/drawing/2014/main" id="{294DCFD0-4865-431F-9471-613882D17901}"/>
              </a:ext>
            </a:extLst>
          </p:cNvPr>
          <p:cNvSpPr/>
          <p:nvPr/>
        </p:nvSpPr>
        <p:spPr>
          <a:xfrm rot="19367858">
            <a:off x="1252509" y="3662023"/>
            <a:ext cx="363474" cy="1354148"/>
          </a:xfrm>
          <a:prstGeom prst="down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350"/>
          </a:p>
        </p:txBody>
      </p:sp>
      <p:sp>
        <p:nvSpPr>
          <p:cNvPr id="19" name="Arrow: Down 18">
            <a:extLst>
              <a:ext uri="{FF2B5EF4-FFF2-40B4-BE49-F238E27FC236}">
                <a16:creationId xmlns:a16="http://schemas.microsoft.com/office/drawing/2014/main" id="{FC8784F3-F543-451B-B275-F919A8D6E35E}"/>
              </a:ext>
            </a:extLst>
          </p:cNvPr>
          <p:cNvSpPr/>
          <p:nvPr/>
        </p:nvSpPr>
        <p:spPr>
          <a:xfrm rot="17114473">
            <a:off x="4566242" y="2005986"/>
            <a:ext cx="363474" cy="4921390"/>
          </a:xfrm>
          <a:prstGeom prst="down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350"/>
          </a:p>
        </p:txBody>
      </p:sp>
      <p:sp>
        <p:nvSpPr>
          <p:cNvPr id="20" name="Arrow: Down 19">
            <a:extLst>
              <a:ext uri="{FF2B5EF4-FFF2-40B4-BE49-F238E27FC236}">
                <a16:creationId xmlns:a16="http://schemas.microsoft.com/office/drawing/2014/main" id="{03FDDF7C-90EC-45E0-A5B4-173B1D43E437}"/>
              </a:ext>
            </a:extLst>
          </p:cNvPr>
          <p:cNvSpPr/>
          <p:nvPr/>
        </p:nvSpPr>
        <p:spPr>
          <a:xfrm rot="4270290">
            <a:off x="5027518" y="2915504"/>
            <a:ext cx="363474" cy="2660615"/>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1" name="Arrow: Down 20">
            <a:extLst>
              <a:ext uri="{FF2B5EF4-FFF2-40B4-BE49-F238E27FC236}">
                <a16:creationId xmlns:a16="http://schemas.microsoft.com/office/drawing/2014/main" id="{A999E091-1634-446F-8A77-B145E49A1066}"/>
              </a:ext>
            </a:extLst>
          </p:cNvPr>
          <p:cNvSpPr/>
          <p:nvPr/>
        </p:nvSpPr>
        <p:spPr>
          <a:xfrm rot="2012154">
            <a:off x="7661064" y="3886915"/>
            <a:ext cx="363474" cy="102890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6041925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F0879-0975-4820-ABE0-DEEF03F160DC}"/>
              </a:ext>
            </a:extLst>
          </p:cNvPr>
          <p:cNvSpPr>
            <a:spLocks noGrp="1"/>
          </p:cNvSpPr>
          <p:nvPr>
            <p:ph type="title"/>
          </p:nvPr>
        </p:nvSpPr>
        <p:spPr/>
        <p:txBody>
          <a:bodyPr/>
          <a:lstStyle/>
          <a:p>
            <a:r>
              <a:rPr lang="en-US" dirty="0"/>
              <a:t>HTTP Request</a:t>
            </a:r>
          </a:p>
        </p:txBody>
      </p:sp>
      <p:pic>
        <p:nvPicPr>
          <p:cNvPr id="1026" name="Picture 2">
            <a:extLst>
              <a:ext uri="{FF2B5EF4-FFF2-40B4-BE49-F238E27FC236}">
                <a16:creationId xmlns:a16="http://schemas.microsoft.com/office/drawing/2014/main" id="{B75EE624-D099-4AC2-B498-AE04C40505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0139" y="2023323"/>
            <a:ext cx="5223723" cy="3917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58021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TCP/IP Send Example</a:t>
            </a:r>
          </a:p>
        </p:txBody>
      </p:sp>
      <p:sp>
        <p:nvSpPr>
          <p:cNvPr id="4" name="Rectangle 3"/>
          <p:cNvSpPr/>
          <p:nvPr/>
        </p:nvSpPr>
        <p:spPr>
          <a:xfrm>
            <a:off x="1901361" y="3330112"/>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5" name="Rectangle 4"/>
          <p:cNvSpPr/>
          <p:nvPr/>
        </p:nvSpPr>
        <p:spPr>
          <a:xfrm>
            <a:off x="424813" y="3796664"/>
            <a:ext cx="1314450"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6" name="Rectangle 5"/>
          <p:cNvSpPr/>
          <p:nvPr/>
        </p:nvSpPr>
        <p:spPr>
          <a:xfrm>
            <a:off x="424813" y="4253864"/>
            <a:ext cx="131445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7" name="Rectangle 6"/>
          <p:cNvSpPr/>
          <p:nvPr/>
        </p:nvSpPr>
        <p:spPr>
          <a:xfrm>
            <a:off x="424813" y="4758862"/>
            <a:ext cx="1314450" cy="3429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MAC </a:t>
            </a:r>
          </a:p>
        </p:txBody>
      </p:sp>
      <p:sp>
        <p:nvSpPr>
          <p:cNvPr id="8" name="Rectangle 7"/>
          <p:cNvSpPr/>
          <p:nvPr/>
        </p:nvSpPr>
        <p:spPr>
          <a:xfrm>
            <a:off x="2358561" y="3796664"/>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9" name="Rectangle 8"/>
          <p:cNvSpPr/>
          <p:nvPr/>
        </p:nvSpPr>
        <p:spPr>
          <a:xfrm>
            <a:off x="1901361" y="3796664"/>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0" name="Rectangle 9"/>
          <p:cNvSpPr/>
          <p:nvPr/>
        </p:nvSpPr>
        <p:spPr>
          <a:xfrm>
            <a:off x="2823035" y="4275684"/>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11" name="Rectangle 10"/>
          <p:cNvSpPr/>
          <p:nvPr/>
        </p:nvSpPr>
        <p:spPr>
          <a:xfrm>
            <a:off x="2365835" y="4275684"/>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2" name="Rectangle 11"/>
          <p:cNvSpPr/>
          <p:nvPr/>
        </p:nvSpPr>
        <p:spPr>
          <a:xfrm>
            <a:off x="3295201" y="4758862"/>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13" name="Rectangle 12"/>
          <p:cNvSpPr/>
          <p:nvPr/>
        </p:nvSpPr>
        <p:spPr>
          <a:xfrm>
            <a:off x="2838001" y="4758862"/>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4" name="Rectangle 13"/>
          <p:cNvSpPr/>
          <p:nvPr/>
        </p:nvSpPr>
        <p:spPr>
          <a:xfrm>
            <a:off x="1901361" y="4275684"/>
            <a:ext cx="45720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16" name="Rectangle 15"/>
          <p:cNvSpPr/>
          <p:nvPr/>
        </p:nvSpPr>
        <p:spPr>
          <a:xfrm>
            <a:off x="2380801" y="4758862"/>
            <a:ext cx="45720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17" name="Rectangle 16"/>
          <p:cNvSpPr/>
          <p:nvPr/>
        </p:nvSpPr>
        <p:spPr>
          <a:xfrm>
            <a:off x="1923600" y="4758862"/>
            <a:ext cx="515539" cy="3429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MAC </a:t>
            </a:r>
          </a:p>
        </p:txBody>
      </p:sp>
      <p:sp>
        <p:nvSpPr>
          <p:cNvPr id="3" name="Rectangle 2">
            <a:extLst>
              <a:ext uri="{FF2B5EF4-FFF2-40B4-BE49-F238E27FC236}">
                <a16:creationId xmlns:a16="http://schemas.microsoft.com/office/drawing/2014/main" id="{0C96F7A2-EB61-4D69-AE39-58CC262DA759}"/>
              </a:ext>
            </a:extLst>
          </p:cNvPr>
          <p:cNvSpPr/>
          <p:nvPr/>
        </p:nvSpPr>
        <p:spPr>
          <a:xfrm>
            <a:off x="424813" y="3330112"/>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a:t>
            </a:r>
          </a:p>
        </p:txBody>
      </p:sp>
      <p:sp>
        <p:nvSpPr>
          <p:cNvPr id="15" name="TextBox 14">
            <a:extLst>
              <a:ext uri="{FF2B5EF4-FFF2-40B4-BE49-F238E27FC236}">
                <a16:creationId xmlns:a16="http://schemas.microsoft.com/office/drawing/2014/main" id="{44B78182-41E9-4B82-B020-D1686877D426}"/>
              </a:ext>
            </a:extLst>
          </p:cNvPr>
          <p:cNvSpPr txBox="1"/>
          <p:nvPr/>
        </p:nvSpPr>
        <p:spPr>
          <a:xfrm>
            <a:off x="371179" y="2193528"/>
            <a:ext cx="3607078" cy="715581"/>
          </a:xfrm>
          <a:prstGeom prst="rect">
            <a:avLst/>
          </a:prstGeom>
          <a:noFill/>
        </p:spPr>
        <p:txBody>
          <a:bodyPr wrap="none" rtlCol="0">
            <a:spAutoFit/>
          </a:bodyPr>
          <a:lstStyle/>
          <a:p>
            <a:r>
              <a:rPr lang="en-US" sz="1350" dirty="0"/>
              <a:t>User enters “google.com” into browser</a:t>
            </a:r>
          </a:p>
          <a:p>
            <a:r>
              <a:rPr lang="en-US" sz="1350" dirty="0"/>
              <a:t>(computer converts “google.com” to an</a:t>
            </a:r>
          </a:p>
          <a:p>
            <a:r>
              <a:rPr lang="en-US" sz="1350" dirty="0"/>
              <a:t>IP address first).</a:t>
            </a:r>
          </a:p>
        </p:txBody>
      </p:sp>
      <p:sp>
        <p:nvSpPr>
          <p:cNvPr id="19" name="Arrow: Down 18">
            <a:extLst>
              <a:ext uri="{FF2B5EF4-FFF2-40B4-BE49-F238E27FC236}">
                <a16:creationId xmlns:a16="http://schemas.microsoft.com/office/drawing/2014/main" id="{362A4A81-46F1-446A-B876-1483B7E8E1B1}"/>
              </a:ext>
            </a:extLst>
          </p:cNvPr>
          <p:cNvSpPr/>
          <p:nvPr/>
        </p:nvSpPr>
        <p:spPr>
          <a:xfrm>
            <a:off x="2195112" y="2780617"/>
            <a:ext cx="363474" cy="49251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1" name="TextBox 20">
            <a:extLst>
              <a:ext uri="{FF2B5EF4-FFF2-40B4-BE49-F238E27FC236}">
                <a16:creationId xmlns:a16="http://schemas.microsoft.com/office/drawing/2014/main" id="{B8CA05E7-41A9-4CE3-AA01-71B3D7D29753}"/>
              </a:ext>
            </a:extLst>
          </p:cNvPr>
          <p:cNvSpPr txBox="1"/>
          <p:nvPr/>
        </p:nvSpPr>
        <p:spPr>
          <a:xfrm>
            <a:off x="5208356" y="3098439"/>
            <a:ext cx="3583112" cy="2585323"/>
          </a:xfrm>
          <a:prstGeom prst="rect">
            <a:avLst/>
          </a:prstGeom>
          <a:noFill/>
        </p:spPr>
        <p:txBody>
          <a:bodyPr wrap="square" rtlCol="0">
            <a:spAutoFit/>
          </a:bodyPr>
          <a:lstStyle/>
          <a:p>
            <a:r>
              <a:rPr lang="en-US" sz="1350" dirty="0"/>
              <a:t>HTTP is the protocol used for sending/receiving data to/from websites. </a:t>
            </a:r>
          </a:p>
          <a:p>
            <a:endParaRPr lang="en-US" sz="1350" dirty="0"/>
          </a:p>
          <a:p>
            <a:r>
              <a:rPr lang="en-US" sz="1350" dirty="0"/>
              <a:t>TCP deals with making sure the data gets to the right server program correctly</a:t>
            </a:r>
          </a:p>
          <a:p>
            <a:endParaRPr lang="en-US" sz="1350" dirty="0"/>
          </a:p>
          <a:p>
            <a:r>
              <a:rPr lang="en-US" sz="1350" dirty="0"/>
              <a:t>IP is used for getting data over the Internet to the correct machine</a:t>
            </a:r>
          </a:p>
          <a:p>
            <a:endParaRPr lang="en-US" sz="1350" dirty="0"/>
          </a:p>
          <a:p>
            <a:r>
              <a:rPr lang="en-US" sz="1350" dirty="0"/>
              <a:t>MAC is used for communicating on </a:t>
            </a:r>
            <a:r>
              <a:rPr lang="en-US" sz="1350" dirty="0" err="1"/>
              <a:t>Wifi</a:t>
            </a:r>
            <a:r>
              <a:rPr lang="en-US" sz="1350" dirty="0"/>
              <a:t> or Ethernet</a:t>
            </a:r>
          </a:p>
        </p:txBody>
      </p:sp>
      <p:sp>
        <p:nvSpPr>
          <p:cNvPr id="22" name="TextBox 21">
            <a:extLst>
              <a:ext uri="{FF2B5EF4-FFF2-40B4-BE49-F238E27FC236}">
                <a16:creationId xmlns:a16="http://schemas.microsoft.com/office/drawing/2014/main" id="{3C9403F2-633C-481C-AECC-EC6C5BD60B3C}"/>
              </a:ext>
            </a:extLst>
          </p:cNvPr>
          <p:cNvSpPr txBox="1"/>
          <p:nvPr/>
        </p:nvSpPr>
        <p:spPr>
          <a:xfrm>
            <a:off x="725077" y="5549197"/>
            <a:ext cx="4846198" cy="300082"/>
          </a:xfrm>
          <a:prstGeom prst="rect">
            <a:avLst/>
          </a:prstGeom>
          <a:noFill/>
        </p:spPr>
        <p:txBody>
          <a:bodyPr wrap="none" rtlCol="0">
            <a:spAutoFit/>
          </a:bodyPr>
          <a:lstStyle/>
          <a:p>
            <a:r>
              <a:rPr lang="en-US" sz="1350" dirty="0"/>
              <a:t>Headers.  Typically meta data such as “to”, “from”, etc.</a:t>
            </a:r>
          </a:p>
        </p:txBody>
      </p:sp>
      <p:cxnSp>
        <p:nvCxnSpPr>
          <p:cNvPr id="24" name="Straight Arrow Connector 23">
            <a:extLst>
              <a:ext uri="{FF2B5EF4-FFF2-40B4-BE49-F238E27FC236}">
                <a16:creationId xmlns:a16="http://schemas.microsoft.com/office/drawing/2014/main" id="{934F8656-84B8-4EA8-BA5E-403C7AD43074}"/>
              </a:ext>
            </a:extLst>
          </p:cNvPr>
          <p:cNvCxnSpPr>
            <a:cxnSpLocks/>
          </p:cNvCxnSpPr>
          <p:nvPr/>
        </p:nvCxnSpPr>
        <p:spPr>
          <a:xfrm flipV="1">
            <a:off x="1142625" y="4012701"/>
            <a:ext cx="860836" cy="155452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a:extLst>
              <a:ext uri="{FF2B5EF4-FFF2-40B4-BE49-F238E27FC236}">
                <a16:creationId xmlns:a16="http://schemas.microsoft.com/office/drawing/2014/main" id="{FA1EA498-88C4-46C2-BF3E-7C9CCDF4987F}"/>
              </a:ext>
            </a:extLst>
          </p:cNvPr>
          <p:cNvCxnSpPr>
            <a:cxnSpLocks/>
          </p:cNvCxnSpPr>
          <p:nvPr/>
        </p:nvCxnSpPr>
        <p:spPr>
          <a:xfrm flipV="1">
            <a:off x="1156165" y="4509714"/>
            <a:ext cx="881972" cy="105751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ECE786A3-C94B-41A3-9B42-05B595C2D143}"/>
              </a:ext>
            </a:extLst>
          </p:cNvPr>
          <p:cNvCxnSpPr>
            <a:cxnSpLocks/>
          </p:cNvCxnSpPr>
          <p:nvPr/>
        </p:nvCxnSpPr>
        <p:spPr>
          <a:xfrm flipV="1">
            <a:off x="1176818" y="5038471"/>
            <a:ext cx="861318" cy="52875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8894798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TCP/IP Receive Example</a:t>
            </a:r>
          </a:p>
        </p:txBody>
      </p:sp>
      <p:sp>
        <p:nvSpPr>
          <p:cNvPr id="4" name="Rectangle 3"/>
          <p:cNvSpPr/>
          <p:nvPr/>
        </p:nvSpPr>
        <p:spPr>
          <a:xfrm>
            <a:off x="6337928" y="3326259"/>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5" name="Rectangle 4"/>
          <p:cNvSpPr/>
          <p:nvPr/>
        </p:nvSpPr>
        <p:spPr>
          <a:xfrm>
            <a:off x="7741985" y="3792811"/>
            <a:ext cx="1314450"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6" name="Rectangle 5"/>
          <p:cNvSpPr/>
          <p:nvPr/>
        </p:nvSpPr>
        <p:spPr>
          <a:xfrm>
            <a:off x="7741985" y="4250011"/>
            <a:ext cx="131445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7" name="Rectangle 6"/>
          <p:cNvSpPr/>
          <p:nvPr/>
        </p:nvSpPr>
        <p:spPr>
          <a:xfrm>
            <a:off x="7741985" y="4755009"/>
            <a:ext cx="1314450" cy="3429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MAC </a:t>
            </a:r>
          </a:p>
        </p:txBody>
      </p:sp>
      <p:sp>
        <p:nvSpPr>
          <p:cNvPr id="8" name="Rectangle 7"/>
          <p:cNvSpPr/>
          <p:nvPr/>
        </p:nvSpPr>
        <p:spPr>
          <a:xfrm>
            <a:off x="6337928" y="3792811"/>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9" name="Rectangle 8"/>
          <p:cNvSpPr/>
          <p:nvPr/>
        </p:nvSpPr>
        <p:spPr>
          <a:xfrm>
            <a:off x="5854751" y="3788135"/>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0" name="Rectangle 9"/>
          <p:cNvSpPr/>
          <p:nvPr/>
        </p:nvSpPr>
        <p:spPr>
          <a:xfrm>
            <a:off x="6337928" y="4250011"/>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11" name="Rectangle 10"/>
          <p:cNvSpPr/>
          <p:nvPr/>
        </p:nvSpPr>
        <p:spPr>
          <a:xfrm>
            <a:off x="5854751" y="4250011"/>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2" name="Rectangle 11"/>
          <p:cNvSpPr/>
          <p:nvPr/>
        </p:nvSpPr>
        <p:spPr>
          <a:xfrm>
            <a:off x="6311951" y="4755009"/>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Request</a:t>
            </a:r>
          </a:p>
        </p:txBody>
      </p:sp>
      <p:sp>
        <p:nvSpPr>
          <p:cNvPr id="13" name="Rectangle 12"/>
          <p:cNvSpPr/>
          <p:nvPr/>
        </p:nvSpPr>
        <p:spPr>
          <a:xfrm>
            <a:off x="5854751" y="4755009"/>
            <a:ext cx="483177" cy="3429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TCP </a:t>
            </a:r>
          </a:p>
        </p:txBody>
      </p:sp>
      <p:sp>
        <p:nvSpPr>
          <p:cNvPr id="14" name="Rectangle 13"/>
          <p:cNvSpPr/>
          <p:nvPr/>
        </p:nvSpPr>
        <p:spPr>
          <a:xfrm>
            <a:off x="5397551" y="4250011"/>
            <a:ext cx="45720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16" name="Rectangle 15"/>
          <p:cNvSpPr/>
          <p:nvPr/>
        </p:nvSpPr>
        <p:spPr>
          <a:xfrm>
            <a:off x="5397551" y="4755009"/>
            <a:ext cx="457200" cy="3429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IP </a:t>
            </a:r>
          </a:p>
        </p:txBody>
      </p:sp>
      <p:sp>
        <p:nvSpPr>
          <p:cNvPr id="17" name="Rectangle 16"/>
          <p:cNvSpPr/>
          <p:nvPr/>
        </p:nvSpPr>
        <p:spPr>
          <a:xfrm>
            <a:off x="4940350" y="4755009"/>
            <a:ext cx="515539" cy="3429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MAC </a:t>
            </a:r>
          </a:p>
        </p:txBody>
      </p:sp>
      <p:sp>
        <p:nvSpPr>
          <p:cNvPr id="3" name="Rectangle 2">
            <a:extLst>
              <a:ext uri="{FF2B5EF4-FFF2-40B4-BE49-F238E27FC236}">
                <a16:creationId xmlns:a16="http://schemas.microsoft.com/office/drawing/2014/main" id="{0C96F7A2-EB61-4D69-AE39-58CC262DA759}"/>
              </a:ext>
            </a:extLst>
          </p:cNvPr>
          <p:cNvSpPr/>
          <p:nvPr/>
        </p:nvSpPr>
        <p:spPr>
          <a:xfrm>
            <a:off x="7741985" y="3326259"/>
            <a:ext cx="1314450" cy="342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HTTP </a:t>
            </a:r>
          </a:p>
        </p:txBody>
      </p:sp>
      <p:sp>
        <p:nvSpPr>
          <p:cNvPr id="15" name="TextBox 14">
            <a:extLst>
              <a:ext uri="{FF2B5EF4-FFF2-40B4-BE49-F238E27FC236}">
                <a16:creationId xmlns:a16="http://schemas.microsoft.com/office/drawing/2014/main" id="{44B78182-41E9-4B82-B020-D1686877D426}"/>
              </a:ext>
            </a:extLst>
          </p:cNvPr>
          <p:cNvSpPr txBox="1"/>
          <p:nvPr/>
        </p:nvSpPr>
        <p:spPr>
          <a:xfrm>
            <a:off x="5283511" y="2064099"/>
            <a:ext cx="3470072" cy="923330"/>
          </a:xfrm>
          <a:prstGeom prst="rect">
            <a:avLst/>
          </a:prstGeom>
          <a:noFill/>
        </p:spPr>
        <p:txBody>
          <a:bodyPr wrap="square" rtlCol="0">
            <a:spAutoFit/>
          </a:bodyPr>
          <a:lstStyle/>
          <a:p>
            <a:r>
              <a:rPr lang="en-US" sz="1350" dirty="0"/>
              <a:t>Web server program begins gather the requested info. When it has it, it will respond by sending a new message down the stack in the reverse direction</a:t>
            </a:r>
          </a:p>
        </p:txBody>
      </p:sp>
      <p:sp>
        <p:nvSpPr>
          <p:cNvPr id="19" name="Arrow: Down 18">
            <a:extLst>
              <a:ext uri="{FF2B5EF4-FFF2-40B4-BE49-F238E27FC236}">
                <a16:creationId xmlns:a16="http://schemas.microsoft.com/office/drawing/2014/main" id="{362A4A81-46F1-446A-B876-1483B7E8E1B1}"/>
              </a:ext>
            </a:extLst>
          </p:cNvPr>
          <p:cNvSpPr/>
          <p:nvPr/>
        </p:nvSpPr>
        <p:spPr>
          <a:xfrm rot="10800000">
            <a:off x="6813416" y="2771915"/>
            <a:ext cx="363474" cy="49251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8" name="TextBox 17">
            <a:extLst>
              <a:ext uri="{FF2B5EF4-FFF2-40B4-BE49-F238E27FC236}">
                <a16:creationId xmlns:a16="http://schemas.microsoft.com/office/drawing/2014/main" id="{FEE36CA6-3DAC-422E-B2DA-72EBA59B3480}"/>
              </a:ext>
            </a:extLst>
          </p:cNvPr>
          <p:cNvSpPr txBox="1"/>
          <p:nvPr/>
        </p:nvSpPr>
        <p:spPr>
          <a:xfrm>
            <a:off x="435367" y="3157377"/>
            <a:ext cx="3506056" cy="1962076"/>
          </a:xfrm>
          <a:prstGeom prst="rect">
            <a:avLst/>
          </a:prstGeom>
          <a:noFill/>
        </p:spPr>
        <p:txBody>
          <a:bodyPr wrap="square" rtlCol="0">
            <a:spAutoFit/>
          </a:bodyPr>
          <a:lstStyle/>
          <a:p>
            <a:endParaRPr lang="en-US" sz="1350" dirty="0"/>
          </a:p>
          <a:p>
            <a:r>
              <a:rPr lang="en-US" sz="1350" dirty="0"/>
              <a:t>As each layer processes the data, the headers are stripped off.  The MAC layer removes the MAC header, the IP layer removes the IP header, etc., before passing the data up.  Each layer may or may not need to do some processing based on information in the header.</a:t>
            </a:r>
          </a:p>
        </p:txBody>
      </p:sp>
      <p:sp>
        <p:nvSpPr>
          <p:cNvPr id="20" name="TextBox 19">
            <a:extLst>
              <a:ext uri="{FF2B5EF4-FFF2-40B4-BE49-F238E27FC236}">
                <a16:creationId xmlns:a16="http://schemas.microsoft.com/office/drawing/2014/main" id="{A9E83591-1491-4AFB-BF90-01DB303015EB}"/>
              </a:ext>
            </a:extLst>
          </p:cNvPr>
          <p:cNvSpPr txBox="1"/>
          <p:nvPr/>
        </p:nvSpPr>
        <p:spPr>
          <a:xfrm>
            <a:off x="4899919" y="5341920"/>
            <a:ext cx="5083443" cy="507831"/>
          </a:xfrm>
          <a:prstGeom prst="rect">
            <a:avLst/>
          </a:prstGeom>
          <a:noFill/>
        </p:spPr>
        <p:txBody>
          <a:bodyPr wrap="none" rtlCol="0">
            <a:spAutoFit/>
          </a:bodyPr>
          <a:lstStyle/>
          <a:p>
            <a:r>
              <a:rPr lang="en-US" sz="1350" dirty="0"/>
              <a:t>Conceptually, data arrives at the bottom of the stack</a:t>
            </a:r>
          </a:p>
          <a:p>
            <a:r>
              <a:rPr lang="en-US" sz="1350" dirty="0"/>
              <a:t>and is processed and then “popped” up to a higher layer </a:t>
            </a:r>
          </a:p>
        </p:txBody>
      </p:sp>
      <p:sp>
        <p:nvSpPr>
          <p:cNvPr id="23" name="Arrow: Down 22">
            <a:extLst>
              <a:ext uri="{FF2B5EF4-FFF2-40B4-BE49-F238E27FC236}">
                <a16:creationId xmlns:a16="http://schemas.microsoft.com/office/drawing/2014/main" id="{18E69EB1-7331-45E2-8159-CCA2305D3FF7}"/>
              </a:ext>
            </a:extLst>
          </p:cNvPr>
          <p:cNvSpPr/>
          <p:nvPr/>
        </p:nvSpPr>
        <p:spPr>
          <a:xfrm rot="10800000">
            <a:off x="6813416" y="5048465"/>
            <a:ext cx="363474" cy="34289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2034428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886A5-A18D-4696-B060-7886FEB2388A}"/>
              </a:ext>
            </a:extLst>
          </p:cNvPr>
          <p:cNvSpPr>
            <a:spLocks noGrp="1"/>
          </p:cNvSpPr>
          <p:nvPr>
            <p:ph type="title"/>
          </p:nvPr>
        </p:nvSpPr>
        <p:spPr/>
        <p:txBody>
          <a:bodyPr/>
          <a:lstStyle/>
          <a:p>
            <a:r>
              <a:rPr lang="en-US" dirty="0"/>
              <a:t>HTTP Response</a:t>
            </a:r>
          </a:p>
        </p:txBody>
      </p:sp>
      <p:pic>
        <p:nvPicPr>
          <p:cNvPr id="2050" name="Picture 2">
            <a:extLst>
              <a:ext uri="{FF2B5EF4-FFF2-40B4-BE49-F238E27FC236}">
                <a16:creationId xmlns:a16="http://schemas.microsoft.com/office/drawing/2014/main" id="{B27EB3F6-ED27-4378-84F3-8673024A34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901" y="2217575"/>
            <a:ext cx="7976520" cy="3025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661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94F44-1799-4F92-BB23-CA5B01BD5021}"/>
              </a:ext>
            </a:extLst>
          </p:cNvPr>
          <p:cNvSpPr>
            <a:spLocks noGrp="1"/>
          </p:cNvSpPr>
          <p:nvPr>
            <p:ph type="title"/>
          </p:nvPr>
        </p:nvSpPr>
        <p:spPr/>
        <p:txBody>
          <a:bodyPr/>
          <a:lstStyle/>
          <a:p>
            <a:r>
              <a:rPr lang="en-US" dirty="0"/>
              <a:t>Wireshark Exercises</a:t>
            </a:r>
          </a:p>
        </p:txBody>
      </p:sp>
      <p:sp>
        <p:nvSpPr>
          <p:cNvPr id="3" name="Content Placeholder 2">
            <a:extLst>
              <a:ext uri="{FF2B5EF4-FFF2-40B4-BE49-F238E27FC236}">
                <a16:creationId xmlns:a16="http://schemas.microsoft.com/office/drawing/2014/main" id="{59BBB57A-F59C-4AC1-8CE2-E5468372EC1F}"/>
              </a:ext>
            </a:extLst>
          </p:cNvPr>
          <p:cNvSpPr>
            <a:spLocks noGrp="1"/>
          </p:cNvSpPr>
          <p:nvPr>
            <p:ph sz="quarter" idx="13"/>
          </p:nvPr>
        </p:nvSpPr>
        <p:spPr/>
        <p:txBody>
          <a:bodyPr/>
          <a:lstStyle/>
          <a:p>
            <a:endParaRPr lang="en-US"/>
          </a:p>
        </p:txBody>
      </p:sp>
    </p:spTree>
    <p:extLst>
      <p:ext uri="{BB962C8B-B14F-4D97-AF65-F5344CB8AC3E}">
        <p14:creationId xmlns:p14="http://schemas.microsoft.com/office/powerpoint/2010/main" val="6424714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7B806-68E9-4A1F-8D0A-20997D888A47}"/>
              </a:ext>
            </a:extLst>
          </p:cNvPr>
          <p:cNvSpPr>
            <a:spLocks noGrp="1"/>
          </p:cNvSpPr>
          <p:nvPr>
            <p:ph type="title"/>
          </p:nvPr>
        </p:nvSpPr>
        <p:spPr/>
        <p:txBody>
          <a:bodyPr/>
          <a:lstStyle/>
          <a:p>
            <a:r>
              <a:rPr lang="en-US" dirty="0"/>
              <a:t>Computing 1980-2000 (</a:t>
            </a:r>
            <a:r>
              <a:rPr lang="en-US" dirty="0" err="1"/>
              <a:t>ish</a:t>
            </a:r>
            <a:r>
              <a:rPr lang="en-US" dirty="0"/>
              <a:t>)</a:t>
            </a:r>
          </a:p>
        </p:txBody>
      </p:sp>
      <p:pic>
        <p:nvPicPr>
          <p:cNvPr id="5" name="Picture 4">
            <a:extLst>
              <a:ext uri="{FF2B5EF4-FFF2-40B4-BE49-F238E27FC236}">
                <a16:creationId xmlns:a16="http://schemas.microsoft.com/office/drawing/2014/main" id="{F297FDAF-F6C3-4A95-911A-38C7162F76F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002361" y="2765204"/>
            <a:ext cx="3270666" cy="2571750"/>
          </a:xfrm>
          <a:prstGeom prst="rect">
            <a:avLst/>
          </a:prstGeom>
        </p:spPr>
      </p:pic>
      <p:sp>
        <p:nvSpPr>
          <p:cNvPr id="6" name="TextBox 5">
            <a:extLst>
              <a:ext uri="{FF2B5EF4-FFF2-40B4-BE49-F238E27FC236}">
                <a16:creationId xmlns:a16="http://schemas.microsoft.com/office/drawing/2014/main" id="{6A66DE9A-84DE-4E02-B939-FA84936BA78F}"/>
              </a:ext>
            </a:extLst>
          </p:cNvPr>
          <p:cNvSpPr txBox="1"/>
          <p:nvPr/>
        </p:nvSpPr>
        <p:spPr>
          <a:xfrm>
            <a:off x="3002361" y="5439902"/>
            <a:ext cx="3270666" cy="196208"/>
          </a:xfrm>
          <a:prstGeom prst="rect">
            <a:avLst/>
          </a:prstGeom>
          <a:noFill/>
        </p:spPr>
        <p:txBody>
          <a:bodyPr wrap="square" rtlCol="0">
            <a:spAutoFit/>
          </a:bodyPr>
          <a:lstStyle/>
          <a:p>
            <a:r>
              <a:rPr lang="en-US" sz="675">
                <a:hlinkClick r:id="rId3" tooltip="http://pngimg.com/download/7704"/>
              </a:rPr>
              <a:t>This Photo</a:t>
            </a:r>
            <a:r>
              <a:rPr lang="en-US" sz="675"/>
              <a:t> by Unknown Author is licensed under </a:t>
            </a:r>
            <a:r>
              <a:rPr lang="en-US" sz="675">
                <a:hlinkClick r:id="rId4" tooltip="https://creativecommons.org/licenses/by-nc/3.0/"/>
              </a:rPr>
              <a:t>CC BY-NC</a:t>
            </a:r>
            <a:endParaRPr lang="en-US" sz="675"/>
          </a:p>
        </p:txBody>
      </p:sp>
      <p:sp>
        <p:nvSpPr>
          <p:cNvPr id="3" name="TextBox 2">
            <a:extLst>
              <a:ext uri="{FF2B5EF4-FFF2-40B4-BE49-F238E27FC236}">
                <a16:creationId xmlns:a16="http://schemas.microsoft.com/office/drawing/2014/main" id="{FC7BD140-2746-4F76-9847-3AE3EE56EFF3}"/>
              </a:ext>
            </a:extLst>
          </p:cNvPr>
          <p:cNvSpPr txBox="1"/>
          <p:nvPr/>
        </p:nvSpPr>
        <p:spPr>
          <a:xfrm>
            <a:off x="696555" y="3461849"/>
            <a:ext cx="1622836" cy="715581"/>
          </a:xfrm>
          <a:prstGeom prst="rect">
            <a:avLst/>
          </a:prstGeom>
          <a:noFill/>
        </p:spPr>
        <p:txBody>
          <a:bodyPr wrap="square" rtlCol="0">
            <a:spAutoFit/>
          </a:bodyPr>
          <a:lstStyle/>
          <a:p>
            <a:r>
              <a:rPr lang="en-US" sz="1350" dirty="0"/>
              <a:t>For the most part, NO NETWORKING</a:t>
            </a:r>
          </a:p>
        </p:txBody>
      </p:sp>
    </p:spTree>
    <p:extLst>
      <p:ext uri="{BB962C8B-B14F-4D97-AF65-F5344CB8AC3E}">
        <p14:creationId xmlns:p14="http://schemas.microsoft.com/office/powerpoint/2010/main" val="1954561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DFD74-199E-4C56-AEC3-C4BCA02FAAD1}"/>
              </a:ext>
            </a:extLst>
          </p:cNvPr>
          <p:cNvSpPr>
            <a:spLocks noGrp="1"/>
          </p:cNvSpPr>
          <p:nvPr>
            <p:ph type="title"/>
          </p:nvPr>
        </p:nvSpPr>
        <p:spPr/>
        <p:txBody>
          <a:bodyPr/>
          <a:lstStyle/>
          <a:p>
            <a:r>
              <a:rPr lang="en-US" dirty="0"/>
              <a:t>Computing 2000 – Present</a:t>
            </a:r>
          </a:p>
        </p:txBody>
      </p:sp>
      <p:pic>
        <p:nvPicPr>
          <p:cNvPr id="5" name="Picture 4">
            <a:extLst>
              <a:ext uri="{FF2B5EF4-FFF2-40B4-BE49-F238E27FC236}">
                <a16:creationId xmlns:a16="http://schemas.microsoft.com/office/drawing/2014/main" id="{64455C68-5CB8-4BF4-8B87-EC5456496A8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872724" y="2860401"/>
            <a:ext cx="3759472" cy="2349670"/>
          </a:xfrm>
          <a:prstGeom prst="rect">
            <a:avLst/>
          </a:prstGeom>
        </p:spPr>
      </p:pic>
      <p:sp>
        <p:nvSpPr>
          <p:cNvPr id="6" name="TextBox 5">
            <a:extLst>
              <a:ext uri="{FF2B5EF4-FFF2-40B4-BE49-F238E27FC236}">
                <a16:creationId xmlns:a16="http://schemas.microsoft.com/office/drawing/2014/main" id="{3503A7C9-03F9-42AA-AB9C-58FFC8EDCF46}"/>
              </a:ext>
            </a:extLst>
          </p:cNvPr>
          <p:cNvSpPr txBox="1"/>
          <p:nvPr/>
        </p:nvSpPr>
        <p:spPr>
          <a:xfrm>
            <a:off x="4917955" y="5276427"/>
            <a:ext cx="3714241" cy="196208"/>
          </a:xfrm>
          <a:prstGeom prst="rect">
            <a:avLst/>
          </a:prstGeom>
          <a:noFill/>
        </p:spPr>
        <p:txBody>
          <a:bodyPr wrap="square" rtlCol="0">
            <a:spAutoFit/>
          </a:bodyPr>
          <a:lstStyle/>
          <a:p>
            <a:r>
              <a:rPr lang="en-US" sz="675">
                <a:hlinkClick r:id="rId3" tooltip="http://www.techstagram.com/2013/02/22/google-data-centers/"/>
              </a:rPr>
              <a:t>This Photo</a:t>
            </a:r>
            <a:r>
              <a:rPr lang="en-US" sz="675"/>
              <a:t> by Unknown Author is licensed under </a:t>
            </a:r>
            <a:r>
              <a:rPr lang="en-US" sz="675">
                <a:hlinkClick r:id="rId4" tooltip="https://creativecommons.org/licenses/by-nc-nd/3.0/"/>
              </a:rPr>
              <a:t>CC BY-NC-ND</a:t>
            </a:r>
            <a:endParaRPr lang="en-US" sz="675"/>
          </a:p>
        </p:txBody>
      </p:sp>
      <p:pic>
        <p:nvPicPr>
          <p:cNvPr id="11" name="Picture 10">
            <a:extLst>
              <a:ext uri="{FF2B5EF4-FFF2-40B4-BE49-F238E27FC236}">
                <a16:creationId xmlns:a16="http://schemas.microsoft.com/office/drawing/2014/main" id="{AC790B4E-D3F8-4535-B469-6F145582E356}"/>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561377" y="2874309"/>
            <a:ext cx="3128963" cy="2293144"/>
          </a:xfrm>
          <a:prstGeom prst="rect">
            <a:avLst/>
          </a:prstGeom>
        </p:spPr>
      </p:pic>
      <p:sp>
        <p:nvSpPr>
          <p:cNvPr id="12" name="TextBox 11">
            <a:extLst>
              <a:ext uri="{FF2B5EF4-FFF2-40B4-BE49-F238E27FC236}">
                <a16:creationId xmlns:a16="http://schemas.microsoft.com/office/drawing/2014/main" id="{803738E7-03F4-4F4E-84B4-ABAECCEFE294}"/>
              </a:ext>
            </a:extLst>
          </p:cNvPr>
          <p:cNvSpPr txBox="1"/>
          <p:nvPr/>
        </p:nvSpPr>
        <p:spPr>
          <a:xfrm>
            <a:off x="561377" y="5210071"/>
            <a:ext cx="3128963" cy="196208"/>
          </a:xfrm>
          <a:prstGeom prst="rect">
            <a:avLst/>
          </a:prstGeom>
          <a:noFill/>
        </p:spPr>
        <p:txBody>
          <a:bodyPr wrap="square" rtlCol="0">
            <a:spAutoFit/>
          </a:bodyPr>
          <a:lstStyle/>
          <a:p>
            <a:r>
              <a:rPr lang="en-US" sz="675">
                <a:hlinkClick r:id="rId6" tooltip="http://dhinchakdev.blogspot.com/2015/01/how-to-create-wifi-hotspot-using.html"/>
              </a:rPr>
              <a:t>This Photo</a:t>
            </a:r>
            <a:r>
              <a:rPr lang="en-US" sz="675"/>
              <a:t> by Unknown Author is licensed under </a:t>
            </a:r>
            <a:r>
              <a:rPr lang="en-US" sz="675">
                <a:hlinkClick r:id="rId7" tooltip="https://creativecommons.org/licenses/by/3.0/"/>
              </a:rPr>
              <a:t>CC BY</a:t>
            </a:r>
            <a:endParaRPr lang="en-US" sz="675"/>
          </a:p>
        </p:txBody>
      </p:sp>
      <p:sp>
        <p:nvSpPr>
          <p:cNvPr id="13" name="Arrow: Left-Right 12">
            <a:extLst>
              <a:ext uri="{FF2B5EF4-FFF2-40B4-BE49-F238E27FC236}">
                <a16:creationId xmlns:a16="http://schemas.microsoft.com/office/drawing/2014/main" id="{F64AFF4B-36CA-4905-B537-ED89D2B4AFE5}"/>
              </a:ext>
            </a:extLst>
          </p:cNvPr>
          <p:cNvSpPr/>
          <p:nvPr/>
        </p:nvSpPr>
        <p:spPr>
          <a:xfrm>
            <a:off x="3539021" y="3660992"/>
            <a:ext cx="1485290" cy="55557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NETWORK</a:t>
            </a:r>
          </a:p>
        </p:txBody>
      </p:sp>
    </p:spTree>
    <p:extLst>
      <p:ext uri="{BB962C8B-B14F-4D97-AF65-F5344CB8AC3E}">
        <p14:creationId xmlns:p14="http://schemas.microsoft.com/office/powerpoint/2010/main" val="8120707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72AD6-2A50-4F5C-B96A-26C19966A350}"/>
              </a:ext>
            </a:extLst>
          </p:cNvPr>
          <p:cNvSpPr>
            <a:spLocks noGrp="1"/>
          </p:cNvSpPr>
          <p:nvPr>
            <p:ph type="title"/>
          </p:nvPr>
        </p:nvSpPr>
        <p:spPr/>
        <p:txBody>
          <a:bodyPr/>
          <a:lstStyle/>
          <a:p>
            <a:r>
              <a:rPr lang="en-US" dirty="0"/>
              <a:t>General Ideas Behind Client-server</a:t>
            </a:r>
          </a:p>
        </p:txBody>
      </p:sp>
      <p:sp>
        <p:nvSpPr>
          <p:cNvPr id="3" name="Content Placeholder 2">
            <a:extLst>
              <a:ext uri="{FF2B5EF4-FFF2-40B4-BE49-F238E27FC236}">
                <a16:creationId xmlns:a16="http://schemas.microsoft.com/office/drawing/2014/main" id="{14818423-86B0-44F1-AFDE-3EF0F5F7F977}"/>
              </a:ext>
            </a:extLst>
          </p:cNvPr>
          <p:cNvSpPr>
            <a:spLocks noGrp="1"/>
          </p:cNvSpPr>
          <p:nvPr>
            <p:ph idx="1"/>
          </p:nvPr>
        </p:nvSpPr>
        <p:spPr/>
        <p:txBody>
          <a:bodyPr/>
          <a:lstStyle/>
          <a:p>
            <a:r>
              <a:rPr lang="en-US" dirty="0"/>
              <a:t>Put a bunch of resources in a high-performance, centralized machine (SERVER)</a:t>
            </a:r>
          </a:p>
          <a:p>
            <a:r>
              <a:rPr lang="en-US" dirty="0"/>
              <a:t>Clients can be much “dumber” </a:t>
            </a:r>
            <a:r>
              <a:rPr lang="en-US" i="1" dirty="0"/>
              <a:t>by comparison</a:t>
            </a:r>
            <a:endParaRPr lang="en-US" dirty="0"/>
          </a:p>
          <a:p>
            <a:r>
              <a:rPr lang="en-US" dirty="0"/>
              <a:t>Much more efficient</a:t>
            </a:r>
          </a:p>
          <a:p>
            <a:pPr lvl="1"/>
            <a:r>
              <a:rPr lang="en-US" dirty="0"/>
              <a:t>Sharing data between devices, applications, and people (and marketing)</a:t>
            </a:r>
          </a:p>
          <a:p>
            <a:pPr lvl="1"/>
            <a:r>
              <a:rPr lang="en-US" dirty="0"/>
              <a:t>Access from multiple locations (including hackers!)</a:t>
            </a:r>
          </a:p>
          <a:p>
            <a:pPr lvl="1"/>
            <a:r>
              <a:rPr lang="en-US" dirty="0"/>
              <a:t>Time-sharing a central machine is more scalable and cost-effective</a:t>
            </a:r>
          </a:p>
        </p:txBody>
      </p:sp>
    </p:spTree>
    <p:extLst>
      <p:ext uri="{BB962C8B-B14F-4D97-AF65-F5344CB8AC3E}">
        <p14:creationId xmlns:p14="http://schemas.microsoft.com/office/powerpoint/2010/main" val="34373852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666FE-4BC5-4DE5-BC62-DD73229DA03A}"/>
              </a:ext>
            </a:extLst>
          </p:cNvPr>
          <p:cNvSpPr>
            <a:spLocks noGrp="1"/>
          </p:cNvSpPr>
          <p:nvPr>
            <p:ph type="title"/>
          </p:nvPr>
        </p:nvSpPr>
        <p:spPr/>
        <p:txBody>
          <a:bodyPr/>
          <a:lstStyle/>
          <a:p>
            <a:r>
              <a:rPr lang="en-US" dirty="0"/>
              <a:t>Confusing Meaning of “Server”</a:t>
            </a:r>
          </a:p>
        </p:txBody>
      </p:sp>
      <p:sp>
        <p:nvSpPr>
          <p:cNvPr id="3" name="Content Placeholder 2">
            <a:extLst>
              <a:ext uri="{FF2B5EF4-FFF2-40B4-BE49-F238E27FC236}">
                <a16:creationId xmlns:a16="http://schemas.microsoft.com/office/drawing/2014/main" id="{1E97DAD6-D73C-4253-B679-AF4560AA31E7}"/>
              </a:ext>
            </a:extLst>
          </p:cNvPr>
          <p:cNvSpPr>
            <a:spLocks noGrp="1"/>
          </p:cNvSpPr>
          <p:nvPr>
            <p:ph idx="1"/>
          </p:nvPr>
        </p:nvSpPr>
        <p:spPr/>
        <p:txBody>
          <a:bodyPr/>
          <a:lstStyle/>
          <a:p>
            <a:r>
              <a:rPr lang="en-US" dirty="0"/>
              <a:t>Server sometimes refers to the actual physical machine</a:t>
            </a:r>
          </a:p>
          <a:p>
            <a:r>
              <a:rPr lang="en-US" dirty="0"/>
              <a:t>Server sometimes refers to the computer program that provides service</a:t>
            </a:r>
          </a:p>
          <a:p>
            <a:r>
              <a:rPr lang="en-US" dirty="0"/>
              <a:t>A machine is a “server” if it has 1+ server programs running </a:t>
            </a:r>
          </a:p>
        </p:txBody>
      </p:sp>
      <p:pic>
        <p:nvPicPr>
          <p:cNvPr id="5" name="Picture 4">
            <a:extLst>
              <a:ext uri="{FF2B5EF4-FFF2-40B4-BE49-F238E27FC236}">
                <a16:creationId xmlns:a16="http://schemas.microsoft.com/office/drawing/2014/main" id="{CDFA521E-67BB-4475-940D-3348435BD4A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779191" y="4738507"/>
            <a:ext cx="1765844" cy="1765844"/>
          </a:xfrm>
          <a:prstGeom prst="rect">
            <a:avLst/>
          </a:prstGeom>
        </p:spPr>
      </p:pic>
      <p:sp>
        <p:nvSpPr>
          <p:cNvPr id="7" name="TextBox 6">
            <a:extLst>
              <a:ext uri="{FF2B5EF4-FFF2-40B4-BE49-F238E27FC236}">
                <a16:creationId xmlns:a16="http://schemas.microsoft.com/office/drawing/2014/main" id="{83B17BB2-FC89-4567-9ACB-BA41822A8645}"/>
              </a:ext>
            </a:extLst>
          </p:cNvPr>
          <p:cNvSpPr txBox="1"/>
          <p:nvPr/>
        </p:nvSpPr>
        <p:spPr>
          <a:xfrm>
            <a:off x="3965582" y="6423001"/>
            <a:ext cx="1661018" cy="300082"/>
          </a:xfrm>
          <a:prstGeom prst="rect">
            <a:avLst/>
          </a:prstGeom>
          <a:noFill/>
        </p:spPr>
        <p:txBody>
          <a:bodyPr wrap="square" rtlCol="0">
            <a:spAutoFit/>
          </a:bodyPr>
          <a:lstStyle/>
          <a:p>
            <a:r>
              <a:rPr lang="en-US" sz="675">
                <a:hlinkClick r:id="rId3" tooltip="https://it.wikipedia.org/wiki/Bastion_host"/>
              </a:rPr>
              <a:t>This Photo</a:t>
            </a:r>
            <a:r>
              <a:rPr lang="en-US" sz="675"/>
              <a:t> by Unknown Author is licensed under </a:t>
            </a:r>
            <a:r>
              <a:rPr lang="en-US" sz="675">
                <a:hlinkClick r:id="rId4" tooltip="https://creativecommons.org/licenses/by-sa/3.0/"/>
              </a:rPr>
              <a:t>CC BY-SA</a:t>
            </a:r>
            <a:endParaRPr lang="en-US" sz="675"/>
          </a:p>
        </p:txBody>
      </p:sp>
      <p:sp>
        <p:nvSpPr>
          <p:cNvPr id="8" name="Oval 7">
            <a:extLst>
              <a:ext uri="{FF2B5EF4-FFF2-40B4-BE49-F238E27FC236}">
                <a16:creationId xmlns:a16="http://schemas.microsoft.com/office/drawing/2014/main" id="{9A83777A-9ADC-4456-8ABD-B56FA9304988}"/>
              </a:ext>
            </a:extLst>
          </p:cNvPr>
          <p:cNvSpPr/>
          <p:nvPr/>
        </p:nvSpPr>
        <p:spPr>
          <a:xfrm>
            <a:off x="1802686" y="4772930"/>
            <a:ext cx="1271427" cy="11796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Web Server</a:t>
            </a:r>
          </a:p>
          <a:p>
            <a:pPr algn="ctr"/>
            <a:r>
              <a:rPr lang="en-US" sz="1350" dirty="0"/>
              <a:t>Program</a:t>
            </a:r>
          </a:p>
        </p:txBody>
      </p:sp>
      <p:sp>
        <p:nvSpPr>
          <p:cNvPr id="10" name="Oval 9">
            <a:extLst>
              <a:ext uri="{FF2B5EF4-FFF2-40B4-BE49-F238E27FC236}">
                <a16:creationId xmlns:a16="http://schemas.microsoft.com/office/drawing/2014/main" id="{9C01C6E3-13DE-436D-90D7-8271FD0A8A96}"/>
              </a:ext>
            </a:extLst>
          </p:cNvPr>
          <p:cNvSpPr/>
          <p:nvPr/>
        </p:nvSpPr>
        <p:spPr>
          <a:xfrm>
            <a:off x="6324627" y="4772930"/>
            <a:ext cx="1271427" cy="11796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Game Server</a:t>
            </a:r>
          </a:p>
          <a:p>
            <a:pPr algn="ctr"/>
            <a:r>
              <a:rPr lang="en-US" sz="1350" dirty="0"/>
              <a:t>Program</a:t>
            </a:r>
          </a:p>
        </p:txBody>
      </p:sp>
      <p:cxnSp>
        <p:nvCxnSpPr>
          <p:cNvPr id="12" name="Straight Connector 11">
            <a:extLst>
              <a:ext uri="{FF2B5EF4-FFF2-40B4-BE49-F238E27FC236}">
                <a16:creationId xmlns:a16="http://schemas.microsoft.com/office/drawing/2014/main" id="{77D93193-CD72-4614-9D20-FEECF9D49AF0}"/>
              </a:ext>
            </a:extLst>
          </p:cNvPr>
          <p:cNvCxnSpPr>
            <a:cxnSpLocks/>
            <a:stCxn id="8" idx="0"/>
          </p:cNvCxnSpPr>
          <p:nvPr/>
        </p:nvCxnSpPr>
        <p:spPr>
          <a:xfrm>
            <a:off x="2438400" y="4772930"/>
            <a:ext cx="2076664" cy="71347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2D96066-9CBC-463A-8C3B-7DCEA6B035AF}"/>
              </a:ext>
            </a:extLst>
          </p:cNvPr>
          <p:cNvCxnSpPr>
            <a:cxnSpLocks/>
            <a:stCxn id="8" idx="4"/>
          </p:cNvCxnSpPr>
          <p:nvPr/>
        </p:nvCxnSpPr>
        <p:spPr>
          <a:xfrm flipV="1">
            <a:off x="2438400" y="5486400"/>
            <a:ext cx="2076664" cy="46619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C5DA7D6-0059-4576-833B-BCC6A2956C90}"/>
              </a:ext>
            </a:extLst>
          </p:cNvPr>
          <p:cNvCxnSpPr>
            <a:cxnSpLocks/>
            <a:stCxn id="10" idx="0"/>
          </p:cNvCxnSpPr>
          <p:nvPr/>
        </p:nvCxnSpPr>
        <p:spPr>
          <a:xfrm flipH="1">
            <a:off x="4923462" y="4772930"/>
            <a:ext cx="2036879" cy="63641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F554286-73D9-4964-9B22-9DA69D1A0256}"/>
              </a:ext>
            </a:extLst>
          </p:cNvPr>
          <p:cNvCxnSpPr>
            <a:cxnSpLocks/>
            <a:stCxn id="10" idx="4"/>
          </p:cNvCxnSpPr>
          <p:nvPr/>
        </p:nvCxnSpPr>
        <p:spPr>
          <a:xfrm flipH="1" flipV="1">
            <a:off x="4923462" y="5466494"/>
            <a:ext cx="2036879" cy="486096"/>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5682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5DB5C-B9E6-465A-B712-D28C0487ACD7}"/>
              </a:ext>
            </a:extLst>
          </p:cNvPr>
          <p:cNvSpPr>
            <a:spLocks noGrp="1"/>
          </p:cNvSpPr>
          <p:nvPr>
            <p:ph type="title"/>
          </p:nvPr>
        </p:nvSpPr>
        <p:spPr/>
        <p:txBody>
          <a:bodyPr/>
          <a:lstStyle/>
          <a:p>
            <a:r>
              <a:rPr lang="en-US" dirty="0"/>
              <a:t>Server Abstraction</a:t>
            </a:r>
          </a:p>
        </p:txBody>
      </p:sp>
      <p:pic>
        <p:nvPicPr>
          <p:cNvPr id="5" name="Picture 4">
            <a:extLst>
              <a:ext uri="{FF2B5EF4-FFF2-40B4-BE49-F238E27FC236}">
                <a16:creationId xmlns:a16="http://schemas.microsoft.com/office/drawing/2014/main" id="{7A0D651F-B8A0-4DE7-BCB6-5652BBB01E0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386519" y="2852304"/>
            <a:ext cx="1765844" cy="1765844"/>
          </a:xfrm>
          <a:prstGeom prst="rect">
            <a:avLst/>
          </a:prstGeom>
        </p:spPr>
      </p:pic>
      <p:sp>
        <p:nvSpPr>
          <p:cNvPr id="6" name="TextBox 5">
            <a:extLst>
              <a:ext uri="{FF2B5EF4-FFF2-40B4-BE49-F238E27FC236}">
                <a16:creationId xmlns:a16="http://schemas.microsoft.com/office/drawing/2014/main" id="{BDD0B6FA-EF0A-4425-9FE0-81DD607B2EF4}"/>
              </a:ext>
            </a:extLst>
          </p:cNvPr>
          <p:cNvSpPr txBox="1"/>
          <p:nvPr/>
        </p:nvSpPr>
        <p:spPr>
          <a:xfrm>
            <a:off x="3491345" y="4731835"/>
            <a:ext cx="1661018" cy="300082"/>
          </a:xfrm>
          <a:prstGeom prst="rect">
            <a:avLst/>
          </a:prstGeom>
          <a:noFill/>
        </p:spPr>
        <p:txBody>
          <a:bodyPr wrap="square" rtlCol="0">
            <a:spAutoFit/>
          </a:bodyPr>
          <a:lstStyle/>
          <a:p>
            <a:r>
              <a:rPr lang="en-US" sz="675">
                <a:hlinkClick r:id="rId3" tooltip="https://it.wikipedia.org/wiki/Bastion_host"/>
              </a:rPr>
              <a:t>This Photo</a:t>
            </a:r>
            <a:r>
              <a:rPr lang="en-US" sz="675"/>
              <a:t> by Unknown Author is licensed under </a:t>
            </a:r>
            <a:r>
              <a:rPr lang="en-US" sz="675">
                <a:hlinkClick r:id="rId4" tooltip="https://creativecommons.org/licenses/by-sa/3.0/"/>
              </a:rPr>
              <a:t>CC BY-SA</a:t>
            </a:r>
            <a:endParaRPr lang="en-US" sz="675"/>
          </a:p>
        </p:txBody>
      </p:sp>
      <p:sp>
        <p:nvSpPr>
          <p:cNvPr id="7" name="TextBox 6">
            <a:extLst>
              <a:ext uri="{FF2B5EF4-FFF2-40B4-BE49-F238E27FC236}">
                <a16:creationId xmlns:a16="http://schemas.microsoft.com/office/drawing/2014/main" id="{ABE2C73D-C409-456E-97ED-E063F5D336A0}"/>
              </a:ext>
            </a:extLst>
          </p:cNvPr>
          <p:cNvSpPr txBox="1"/>
          <p:nvPr/>
        </p:nvSpPr>
        <p:spPr>
          <a:xfrm>
            <a:off x="2408499" y="5008834"/>
            <a:ext cx="4548040" cy="300082"/>
          </a:xfrm>
          <a:prstGeom prst="rect">
            <a:avLst/>
          </a:prstGeom>
          <a:noFill/>
        </p:spPr>
        <p:txBody>
          <a:bodyPr wrap="none" rtlCol="0">
            <a:spAutoFit/>
          </a:bodyPr>
          <a:lstStyle/>
          <a:p>
            <a:r>
              <a:rPr lang="en-US" sz="1350" dirty="0"/>
              <a:t>SERVER (Program) </a:t>
            </a:r>
            <a:r>
              <a:rPr lang="en-US" sz="1350" b="1" i="1" dirty="0"/>
              <a:t>LISTENS</a:t>
            </a:r>
            <a:r>
              <a:rPr lang="en-US" sz="1350" dirty="0"/>
              <a:t> FOR INCOMING REQUESTS</a:t>
            </a:r>
          </a:p>
        </p:txBody>
      </p:sp>
      <p:sp>
        <p:nvSpPr>
          <p:cNvPr id="8" name="Smiley Face 7">
            <a:extLst>
              <a:ext uri="{FF2B5EF4-FFF2-40B4-BE49-F238E27FC236}">
                <a16:creationId xmlns:a16="http://schemas.microsoft.com/office/drawing/2014/main" id="{43389C83-0326-4A55-A040-247DD013E867}"/>
              </a:ext>
            </a:extLst>
          </p:cNvPr>
          <p:cNvSpPr/>
          <p:nvPr/>
        </p:nvSpPr>
        <p:spPr>
          <a:xfrm>
            <a:off x="3978954" y="3175034"/>
            <a:ext cx="685800" cy="6858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Thought Bubble: Cloud 8">
            <a:extLst>
              <a:ext uri="{FF2B5EF4-FFF2-40B4-BE49-F238E27FC236}">
                <a16:creationId xmlns:a16="http://schemas.microsoft.com/office/drawing/2014/main" id="{9FB10788-677D-417E-B0EB-45C3166B58F4}"/>
              </a:ext>
            </a:extLst>
          </p:cNvPr>
          <p:cNvSpPr/>
          <p:nvPr/>
        </p:nvSpPr>
        <p:spPr>
          <a:xfrm>
            <a:off x="5831134" y="2793626"/>
            <a:ext cx="2479148" cy="1342262"/>
          </a:xfrm>
          <a:prstGeom prst="cloudCallout">
            <a:avLst>
              <a:gd name="adj1" fmla="val -103158"/>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350" b="1" dirty="0"/>
              <a:t>I’m Lonely. I wish someone would talk to me!</a:t>
            </a:r>
          </a:p>
        </p:txBody>
      </p:sp>
    </p:spTree>
    <p:extLst>
      <p:ext uri="{BB962C8B-B14F-4D97-AF65-F5344CB8AC3E}">
        <p14:creationId xmlns:p14="http://schemas.microsoft.com/office/powerpoint/2010/main" val="2513802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8823F-AD5A-423B-93D3-AB3E5EF7F61B}"/>
              </a:ext>
            </a:extLst>
          </p:cNvPr>
          <p:cNvSpPr>
            <a:spLocks noGrp="1"/>
          </p:cNvSpPr>
          <p:nvPr>
            <p:ph type="title"/>
          </p:nvPr>
        </p:nvSpPr>
        <p:spPr/>
        <p:txBody>
          <a:bodyPr/>
          <a:lstStyle/>
          <a:p>
            <a:r>
              <a:rPr lang="en-US" dirty="0"/>
              <a:t>Addresses Needed</a:t>
            </a:r>
          </a:p>
        </p:txBody>
      </p:sp>
      <p:sp>
        <p:nvSpPr>
          <p:cNvPr id="3" name="Content Placeholder 2">
            <a:extLst>
              <a:ext uri="{FF2B5EF4-FFF2-40B4-BE49-F238E27FC236}">
                <a16:creationId xmlns:a16="http://schemas.microsoft.com/office/drawing/2014/main" id="{A7DBAFDD-DDE9-4A32-A797-43298E15F228}"/>
              </a:ext>
            </a:extLst>
          </p:cNvPr>
          <p:cNvSpPr>
            <a:spLocks noGrp="1"/>
          </p:cNvSpPr>
          <p:nvPr>
            <p:ph idx="1"/>
          </p:nvPr>
        </p:nvSpPr>
        <p:spPr/>
        <p:txBody>
          <a:bodyPr>
            <a:normAutofit/>
          </a:bodyPr>
          <a:lstStyle/>
          <a:p>
            <a:r>
              <a:rPr lang="en-US" sz="1500" dirty="0"/>
              <a:t>The server can’t receive a request without an “address”</a:t>
            </a:r>
          </a:p>
          <a:p>
            <a:r>
              <a:rPr lang="en-US" sz="1500" dirty="0"/>
              <a:t>Typically identify </a:t>
            </a:r>
            <a:r>
              <a:rPr lang="en-US" sz="1500" b="1" i="1" dirty="0"/>
              <a:t>machines</a:t>
            </a:r>
            <a:r>
              <a:rPr lang="en-US" sz="1500" dirty="0"/>
              <a:t> with an Internet Protocol (IP) address</a:t>
            </a:r>
          </a:p>
          <a:p>
            <a:r>
              <a:rPr lang="en-US" sz="1500" dirty="0"/>
              <a:t>Typically identify </a:t>
            </a:r>
            <a:r>
              <a:rPr lang="en-US" sz="1500" b="1" i="1" dirty="0"/>
              <a:t>programs on the machine</a:t>
            </a:r>
            <a:r>
              <a:rPr lang="en-US" sz="1500" dirty="0"/>
              <a:t> with a “port”</a:t>
            </a:r>
          </a:p>
          <a:p>
            <a:pPr lvl="1"/>
            <a:r>
              <a:rPr lang="en-US" sz="1350" dirty="0"/>
              <a:t>TCP ports are for guaranteed delivery, like for file transfer (most common)</a:t>
            </a:r>
          </a:p>
          <a:p>
            <a:pPr lvl="1"/>
            <a:r>
              <a:rPr lang="en-US" sz="1350" dirty="0"/>
              <a:t>UDP ports are for best-effort delivery, like streaming music or games </a:t>
            </a:r>
          </a:p>
        </p:txBody>
      </p:sp>
    </p:spTree>
    <p:extLst>
      <p:ext uri="{BB962C8B-B14F-4D97-AF65-F5344CB8AC3E}">
        <p14:creationId xmlns:p14="http://schemas.microsoft.com/office/powerpoint/2010/main" val="24471246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0FB18-C0B2-453A-B090-A4C7E5EA3865}"/>
              </a:ext>
            </a:extLst>
          </p:cNvPr>
          <p:cNvSpPr>
            <a:spLocks noGrp="1"/>
          </p:cNvSpPr>
          <p:nvPr>
            <p:ph type="title"/>
          </p:nvPr>
        </p:nvSpPr>
        <p:spPr/>
        <p:txBody>
          <a:bodyPr/>
          <a:lstStyle/>
          <a:p>
            <a:r>
              <a:rPr lang="en-US" dirty="0"/>
              <a:t>Addresses and Ports</a:t>
            </a:r>
          </a:p>
        </p:txBody>
      </p:sp>
      <p:sp>
        <p:nvSpPr>
          <p:cNvPr id="3" name="Content Placeholder 2">
            <a:extLst>
              <a:ext uri="{FF2B5EF4-FFF2-40B4-BE49-F238E27FC236}">
                <a16:creationId xmlns:a16="http://schemas.microsoft.com/office/drawing/2014/main" id="{6F17638D-789A-453C-88F0-9E86CDF36163}"/>
              </a:ext>
            </a:extLst>
          </p:cNvPr>
          <p:cNvSpPr>
            <a:spLocks noGrp="1"/>
          </p:cNvSpPr>
          <p:nvPr>
            <p:ph idx="1"/>
          </p:nvPr>
        </p:nvSpPr>
        <p:spPr/>
        <p:txBody>
          <a:bodyPr/>
          <a:lstStyle/>
          <a:p>
            <a:r>
              <a:rPr lang="en-US" dirty="0"/>
              <a:t>Address is kind of like the address of a building</a:t>
            </a:r>
          </a:p>
          <a:p>
            <a:r>
              <a:rPr lang="en-US" dirty="0"/>
              <a:t>Port is kind of like the apartment number</a:t>
            </a:r>
          </a:p>
        </p:txBody>
      </p:sp>
    </p:spTree>
    <p:extLst>
      <p:ext uri="{BB962C8B-B14F-4D97-AF65-F5344CB8AC3E}">
        <p14:creationId xmlns:p14="http://schemas.microsoft.com/office/powerpoint/2010/main" val="7345769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7AF46513-5B0D-4B03-9323-32F3F0BFC9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3496</TotalTime>
  <Words>1151</Words>
  <Application>Microsoft Office PowerPoint</Application>
  <PresentationFormat>On-screen Show (4:3)</PresentationFormat>
  <Paragraphs>182</Paragraphs>
  <Slides>28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Calibri</vt:lpstr>
      <vt:lpstr>Century Gothic</vt:lpstr>
      <vt:lpstr>Wingdings 2</vt:lpstr>
      <vt:lpstr>Quotable</vt:lpstr>
      <vt:lpstr>Intro to Networks</vt:lpstr>
      <vt:lpstr>Computing 1960-1980 (ish)</vt:lpstr>
      <vt:lpstr>Computing 1980-2000 (ish)</vt:lpstr>
      <vt:lpstr>Computing 2000 – Present</vt:lpstr>
      <vt:lpstr>General Ideas Behind Client-server</vt:lpstr>
      <vt:lpstr>Confusing Meaning of “Server”</vt:lpstr>
      <vt:lpstr>Server Abstraction</vt:lpstr>
      <vt:lpstr>Addresses Needed</vt:lpstr>
      <vt:lpstr>Addresses and Ports</vt:lpstr>
      <vt:lpstr>IP (Version 4) Address</vt:lpstr>
      <vt:lpstr>Ports Allow Multiple Servers</vt:lpstr>
      <vt:lpstr>Assigning an Address and Port</vt:lpstr>
      <vt:lpstr>Meanwhile, Client Abstraction</vt:lpstr>
      <vt:lpstr>Client (program) Needs Return Address</vt:lpstr>
      <vt:lpstr>Incoming Request</vt:lpstr>
      <vt:lpstr>Request Response</vt:lpstr>
      <vt:lpstr>What is a Protocol?</vt:lpstr>
      <vt:lpstr>Overloaded Term</vt:lpstr>
      <vt:lpstr>Common Contemporary Protocols</vt:lpstr>
      <vt:lpstr>One Protocol is not Enough</vt:lpstr>
      <vt:lpstr>PowerPoint Presentation</vt:lpstr>
      <vt:lpstr>The OSI Model in Practice</vt:lpstr>
      <vt:lpstr>Monolithic vs Modular</vt:lpstr>
      <vt:lpstr>HTTP Request</vt:lpstr>
      <vt:lpstr>TCP/IP Send Example</vt:lpstr>
      <vt:lpstr>TCP/IP Receive Example</vt:lpstr>
      <vt:lpstr>HTTP Response</vt:lpstr>
      <vt:lpstr>Wireshark Exercises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Usable Security Design</dc:title>
  <dc:creator>Seth Nielson</dc:creator>
  <cp:lastModifiedBy>Seth Nielson</cp:lastModifiedBy>
  <cp:revision>91</cp:revision>
  <dcterms:created xsi:type="dcterms:W3CDTF">2014-01-16T20:48:15Z</dcterms:created>
  <dcterms:modified xsi:type="dcterms:W3CDTF">2021-02-09T01:29:04Z</dcterms:modified>
</cp:coreProperties>
</file>

<file path=docProps/thumbnail.jpeg>
</file>